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601" r:id="rId2"/>
    <p:sldId id="748" r:id="rId3"/>
    <p:sldId id="579" r:id="rId4"/>
    <p:sldId id="571" r:id="rId5"/>
    <p:sldId id="542" r:id="rId6"/>
    <p:sldId id="649" r:id="rId7"/>
    <p:sldId id="740" r:id="rId8"/>
    <p:sldId id="651" r:id="rId9"/>
    <p:sldId id="741" r:id="rId10"/>
    <p:sldId id="731" r:id="rId11"/>
    <p:sldId id="646" r:id="rId12"/>
    <p:sldId id="744" r:id="rId13"/>
    <p:sldId id="574" r:id="rId14"/>
    <p:sldId id="647" r:id="rId15"/>
    <p:sldId id="746" r:id="rId16"/>
    <p:sldId id="569" r:id="rId17"/>
    <p:sldId id="63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0762" autoAdjust="0"/>
  </p:normalViewPr>
  <p:slideViewPr>
    <p:cSldViewPr snapToGrid="0">
      <p:cViewPr varScale="1">
        <p:scale>
          <a:sx n="116" d="100"/>
          <a:sy n="116" d="100"/>
        </p:scale>
        <p:origin x="108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5684468012927"/>
          <c:y val="7.8534031413612562E-3"/>
          <c:w val="0.65306122448979587"/>
          <c:h val="0.9424083769633507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1FF-4EEC-B668-BDA9FF78C8AB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FF-4EEC-B668-BDA9FF78C8AB}"/>
              </c:ext>
            </c:extLst>
          </c:dPt>
          <c:cat>
            <c:strRef>
              <c:f>Sheet1!$A$2:$A$3</c:f>
              <c:strCache>
                <c:ptCount val="2"/>
                <c:pt idx="0">
                  <c:v>Vienti 3,9 mrd. €</c:v>
                </c:pt>
                <c:pt idx="1">
                  <c:v>Tuonti 1,7 mrd. €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3.93</c:v>
                </c:pt>
                <c:pt idx="1">
                  <c:v>1.677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FF-4EEC-B668-BDA9FF78C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Vienti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83-457A-BA3F-743E9F6C3BA5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83-457A-BA3F-743E9F6C3BA5}"/>
              </c:ext>
            </c:extLst>
          </c:dPt>
          <c:dPt>
            <c:idx val="2"/>
            <c:bubble3D val="0"/>
            <c:spPr>
              <a:solidFill>
                <a:srgbClr val="B3B3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083-457A-BA3F-743E9F6C3BA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Manufacturing</a:t>
                    </a:r>
                    <a:r>
                      <a:rPr lang="en-US" baseline="0" dirty="0"/>
                      <a:t>
</a:t>
                    </a:r>
                    <a:fld id="{5419F8AA-A81A-4FCD-BACF-823CCA4099E0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65059309412315"/>
                      <c:h val="0.164988522885008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083-457A-BA3F-743E9F6C3BA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Wholesale</a:t>
                    </a:r>
                    <a:br>
                      <a:rPr lang="en-US" baseline="0" dirty="0"/>
                    </a:br>
                    <a:r>
                      <a:rPr lang="en-US" baseline="0" dirty="0"/>
                      <a:t>and retail
</a:t>
                    </a:r>
                    <a:fld id="{FAC8BD46-B00E-4A96-BBC5-1F2B480D895C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5844017836017"/>
                      <c:h val="0.186640452481272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083-457A-BA3F-743E9F6C3BA5}"/>
                </c:ext>
              </c:extLst>
            </c:dLbl>
            <c:dLbl>
              <c:idx val="2"/>
              <c:layout>
                <c:manualLayout>
                  <c:x val="-5.2587308766364645E-2"/>
                  <c:y val="-5.894962702908006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Other</a:t>
                    </a:r>
                    <a:r>
                      <a:rPr lang="en-US" baseline="0" dirty="0"/>
                      <a:t>
</a:t>
                    </a:r>
                    <a:fld id="{66B9A369-1BA6-48E5-84A9-B9513B7979BA}" type="PERCENTAGE">
                      <a:rPr lang="en-US" baseline="0" dirty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083-457A-BA3F-743E9F6C3BA5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Teollisuus</c:v>
                </c:pt>
                <c:pt idx="1">
                  <c:v>Tukku- ja vähittäiskauppa</c:v>
                </c:pt>
                <c:pt idx="2">
                  <c:v>Muut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0.69099999999999995</c:v>
                </c:pt>
                <c:pt idx="1">
                  <c:v>0.28899999999999998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83-457A-BA3F-743E9F6C3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8DFB4-B006-4442-91EB-0CB85B35A47D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58D25-E3B3-44CE-922A-F87C034D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4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06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https://portofpori.fi-s.seravo.com/vitality/kallonlahti-2-new-quay/</a:t>
            </a:r>
          </a:p>
          <a:p>
            <a:r>
              <a:rPr lang="en-US" dirty="0"/>
              <a:t>https://www.rauanheimo.com/en/pori-tahkoluoto-2/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9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https://portofrauma.com/en/port-of-rauma-ltd/publications-and-media/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05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https://portofrauma.com/en/port-of-rauma-ltd/publications-and-media/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59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https://tulli.fi/documents/2912305/3672401/Tavaroiden+ulkomaankauppa+maakunnittain+vuonna+2019/33dbd8fd-61cd-4852-6117-5d5301a3f353/Tavaroiden+ulkomaankauppa+maakunnittain+vuonna+2019.pdf?version=1.0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3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https://tulli.fi/documents/2912305/3672401/Tavaroiden+ulkomaankauppa+maakunnittain+vuonna+2019/33dbd8fd-61cd-4852-6117-5d5301a3f353/Tavaroiden+ulkomaankauppa+maakunnittain+vuonna+2019.pdf?version=1.0</a:t>
            </a:r>
          </a:p>
          <a:p>
            <a:r>
              <a:rPr lang="en-US" dirty="0"/>
              <a:t>https://www.tilastokeskus.fi/tup/suoluk/suoluk_vaesto.html</a:t>
            </a:r>
          </a:p>
          <a:p>
            <a:endParaRPr lang="en-US" dirty="0"/>
          </a:p>
          <a:p>
            <a:r>
              <a:rPr lang="en-US" dirty="0"/>
              <a:t>The share of industries:</a:t>
            </a:r>
          </a:p>
          <a:p>
            <a:r>
              <a:rPr lang="en-US" dirty="0"/>
              <a:t>http://www.satamittari.fi/Vienti</a:t>
            </a:r>
          </a:p>
          <a:p>
            <a:r>
              <a:rPr lang="en-US" dirty="0"/>
              <a:t>https://tulli.fi/documents/2912305/3672401/Tavaroiden+ulkomaankauppa+maakunnittain+vuonna+2019/33dbd8fd-61cd-4852-6117-5d5301a3f353/Tavaroiden+ulkomaankauppa+maakunnittain+vuonna+2019.pdf?version=1.0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7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https://www.karhu.aero/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07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https://digirata.fi/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1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https://vayla.fi/vt8-turku-pori/eurajoki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06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https://vayla.fi/pori-mantyluoto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04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http://www.satamaliitto.fi/fin/tilastot/kuukausitilastot/?stats=monthly&amp;T=0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26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4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http://www.satamaliitto.fi/fin/tilastot/kuukausitilastot/?stats=monthly&amp;T=0</a:t>
            </a:r>
          </a:p>
          <a:p>
            <a:r>
              <a:rPr lang="en-US" dirty="0"/>
              <a:t>https://portofpori.fi/wp-content/uploads/2020/01/port-of-pori_yleisesitys-2020_FI.pdf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1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98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2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04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9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11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3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2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3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2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8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9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5B32-5B53-4EFF-878C-D61FD5E004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LOGISTICS AND INFRASTRUCTURE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7B895D-C8EA-4EE2-89D8-39B46571F1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0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EA837C-60B3-478E-8D02-852A4B980065}"/>
              </a:ext>
            </a:extLst>
          </p:cNvPr>
          <p:cNvSpPr/>
          <p:nvPr/>
        </p:nvSpPr>
        <p:spPr>
          <a:xfrm>
            <a:off x="5987846" y="4468578"/>
            <a:ext cx="5050858" cy="13255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B7026-B546-4B74-A61B-68122B741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27917"/>
          <a:stretch/>
        </p:blipFill>
        <p:spPr>
          <a:xfrm>
            <a:off x="670657" y="604182"/>
            <a:ext cx="5734050" cy="5649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F8CB4-E2FA-4885-B3E4-0914B93E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8" y="775741"/>
            <a:ext cx="4924425" cy="1325563"/>
          </a:xfrm>
        </p:spPr>
        <p:txBody>
          <a:bodyPr/>
          <a:lstStyle/>
          <a:p>
            <a:r>
              <a:rPr lang="en-US" dirty="0"/>
              <a:t>Port of Pori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D57B3-DA2C-4627-A45E-AABE59ED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518" y="2628354"/>
            <a:ext cx="4600428" cy="3625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The Port of Pori is a </a:t>
            </a:r>
            <a:r>
              <a:rPr lang="fi-FI" dirty="0" err="1"/>
              <a:t>significant</a:t>
            </a:r>
            <a:r>
              <a:rPr lang="fi-FI" dirty="0"/>
              <a:t> </a:t>
            </a:r>
            <a:r>
              <a:rPr lang="fi-FI" dirty="0" err="1"/>
              <a:t>bulk</a:t>
            </a:r>
            <a:r>
              <a:rPr lang="fi-FI" dirty="0"/>
              <a:t> </a:t>
            </a:r>
            <a:r>
              <a:rPr lang="fi-FI" dirty="0" err="1"/>
              <a:t>port</a:t>
            </a:r>
            <a:r>
              <a:rPr lang="fi-FI" dirty="0"/>
              <a:t>.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/>
              <a:t>The </a:t>
            </a:r>
            <a:r>
              <a:rPr lang="fi-FI" dirty="0" err="1"/>
              <a:t>port</a:t>
            </a:r>
            <a:r>
              <a:rPr lang="fi-FI" dirty="0"/>
              <a:t> </a:t>
            </a:r>
            <a:r>
              <a:rPr lang="fi-FI" dirty="0" err="1"/>
              <a:t>consists</a:t>
            </a:r>
            <a:r>
              <a:rPr lang="fi-FI" dirty="0"/>
              <a:t> of </a:t>
            </a:r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harbors</a:t>
            </a:r>
            <a:r>
              <a:rPr lang="fi-FI" dirty="0"/>
              <a:t>, Mäntyluoto and Tahkoluoto.</a:t>
            </a:r>
          </a:p>
          <a:p>
            <a:pPr marL="0" indent="0">
              <a:spcBef>
                <a:spcPts val="0"/>
              </a:spcBef>
              <a:buNone/>
            </a:pPr>
            <a:br>
              <a:rPr lang="fi-FI" dirty="0"/>
            </a:br>
            <a:endParaRPr lang="fi-FI" dirty="0"/>
          </a:p>
          <a:p>
            <a:pPr marL="0" indent="0">
              <a:spcBef>
                <a:spcPts val="0"/>
              </a:spcBef>
              <a:buNone/>
            </a:pPr>
            <a:endParaRPr lang="fi-FI" dirty="0"/>
          </a:p>
          <a:p>
            <a:pPr marL="0" indent="0">
              <a:spcBef>
                <a:spcPts val="0"/>
              </a:spcBef>
              <a:buNone/>
            </a:pPr>
            <a:br>
              <a:rPr lang="fi-FI" dirty="0"/>
            </a:br>
            <a:r>
              <a:rPr lang="fi-FI" b="1" dirty="0"/>
              <a:t>FINLAND’S FIRST </a:t>
            </a:r>
            <a:r>
              <a:rPr lang="en-US" dirty="0"/>
              <a:t>terminal for the</a:t>
            </a:r>
            <a:br>
              <a:rPr lang="en-US" dirty="0"/>
            </a:br>
            <a:r>
              <a:rPr lang="en-US" dirty="0"/>
              <a:t>import of liquefied natural gas (LNG)</a:t>
            </a:r>
            <a:br>
              <a:rPr lang="en-US" dirty="0"/>
            </a:br>
            <a:r>
              <a:rPr lang="en-US" dirty="0"/>
              <a:t>is located in the port area.</a:t>
            </a:r>
            <a:endParaRPr lang="fi-FI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66C97E-AA32-4328-AAE8-8CD58A23E6D6}"/>
              </a:ext>
            </a:extLst>
          </p:cNvPr>
          <p:cNvCxnSpPr>
            <a:cxnSpLocks/>
          </p:cNvCxnSpPr>
          <p:nvPr/>
        </p:nvCxnSpPr>
        <p:spPr>
          <a:xfrm>
            <a:off x="6806028" y="194743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123FE676-064E-4FF7-B2D1-043015D2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014" y="166311"/>
            <a:ext cx="937858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A4F81-8639-44AE-9262-8D534E814596}"/>
              </a:ext>
            </a:extLst>
          </p:cNvPr>
          <p:cNvSpPr txBox="1"/>
          <p:nvPr/>
        </p:nvSpPr>
        <p:spPr>
          <a:xfrm>
            <a:off x="670657" y="6038373"/>
            <a:ext cx="6655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Port of Pori</a:t>
            </a:r>
          </a:p>
        </p:txBody>
      </p:sp>
    </p:spTree>
    <p:extLst>
      <p:ext uri="{BB962C8B-B14F-4D97-AF65-F5344CB8AC3E}">
        <p14:creationId xmlns:p14="http://schemas.microsoft.com/office/powerpoint/2010/main" val="351309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9961-B3DC-4C2D-9E2F-106804BF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Sustained Growth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47EBF-87B6-460D-976D-06C44811FB3E}"/>
              </a:ext>
            </a:extLst>
          </p:cNvPr>
          <p:cNvSpPr/>
          <p:nvPr/>
        </p:nvSpPr>
        <p:spPr>
          <a:xfrm>
            <a:off x="7780082" y="2250983"/>
            <a:ext cx="2786420" cy="33488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953E95-832E-446A-850A-EB3668B72EE8}"/>
              </a:ext>
            </a:extLst>
          </p:cNvPr>
          <p:cNvSpPr/>
          <p:nvPr/>
        </p:nvSpPr>
        <p:spPr>
          <a:xfrm>
            <a:off x="4702789" y="2250982"/>
            <a:ext cx="2786421" cy="33488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D0E960-38C6-4E33-88CF-53AF604BDBCA}"/>
              </a:ext>
            </a:extLst>
          </p:cNvPr>
          <p:cNvSpPr/>
          <p:nvPr/>
        </p:nvSpPr>
        <p:spPr>
          <a:xfrm>
            <a:off x="1625497" y="2250982"/>
            <a:ext cx="2786421" cy="33488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CBAF24-1448-4602-B598-1300DCA40804}"/>
              </a:ext>
            </a:extLst>
          </p:cNvPr>
          <p:cNvGrpSpPr/>
          <p:nvPr/>
        </p:nvGrpSpPr>
        <p:grpSpPr>
          <a:xfrm>
            <a:off x="1620302" y="3693759"/>
            <a:ext cx="8697125" cy="1881320"/>
            <a:chOff x="1038225" y="2592063"/>
            <a:chExt cx="9316212" cy="1881320"/>
          </a:xfrm>
        </p:grpSpPr>
        <p:sp>
          <p:nvSpPr>
            <p:cNvPr id="6" name="Title 3">
              <a:extLst>
                <a:ext uri="{FF2B5EF4-FFF2-40B4-BE49-F238E27FC236}">
                  <a16:creationId xmlns:a16="http://schemas.microsoft.com/office/drawing/2014/main" id="{884E9C7B-B9D1-4017-8579-90342A1D4533}"/>
                </a:ext>
              </a:extLst>
            </p:cNvPr>
            <p:cNvSpPr txBox="1">
              <a:spLocks/>
            </p:cNvSpPr>
            <p:nvPr/>
          </p:nvSpPr>
          <p:spPr>
            <a:xfrm>
              <a:off x="1038225" y="2600302"/>
              <a:ext cx="2984767" cy="18730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9th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biggest port in Finland (import + export)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2019</a:t>
              </a:r>
            </a:p>
          </p:txBody>
        </p: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C288DED9-4B81-49FE-A08B-B8F3E2934413}"/>
                </a:ext>
              </a:extLst>
            </p:cNvPr>
            <p:cNvSpPr txBox="1">
              <a:spLocks/>
            </p:cNvSpPr>
            <p:nvPr/>
          </p:nvSpPr>
          <p:spPr>
            <a:xfrm>
              <a:off x="7903282" y="2600302"/>
              <a:ext cx="2451155" cy="18730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15,3 m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fairway depth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➝ one of the deepest harbors in Finland</a:t>
              </a:r>
            </a:p>
          </p:txBody>
        </p:sp>
        <p:sp>
          <p:nvSpPr>
            <p:cNvPr id="15" name="Title 3">
              <a:extLst>
                <a:ext uri="{FF2B5EF4-FFF2-40B4-BE49-F238E27FC236}">
                  <a16:creationId xmlns:a16="http://schemas.microsoft.com/office/drawing/2014/main" id="{5EA64B83-E955-4701-93F1-FDB06CDC5B4B}"/>
                </a:ext>
              </a:extLst>
            </p:cNvPr>
            <p:cNvSpPr txBox="1">
              <a:spLocks/>
            </p:cNvSpPr>
            <p:nvPr/>
          </p:nvSpPr>
          <p:spPr>
            <a:xfrm>
              <a:off x="4214126" y="2592063"/>
              <a:ext cx="3231216" cy="16035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3,36 Mt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cargo volume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2018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C1C57E6-DB79-4DA6-B67C-ACF38D3F30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47778" r="67413" b="4393"/>
          <a:stretch/>
        </p:blipFill>
        <p:spPr>
          <a:xfrm>
            <a:off x="5710602" y="2709975"/>
            <a:ext cx="765599" cy="738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C80375-2E4A-40AA-8C89-8B4CEF95E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6" t="48579" r="34725" b="5529"/>
          <a:stretch/>
        </p:blipFill>
        <p:spPr>
          <a:xfrm>
            <a:off x="8804876" y="2709974"/>
            <a:ext cx="736832" cy="7389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55DC3B-C650-4BB9-A0C7-14BCD1FC5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2793" r="58715" b="1842"/>
          <a:stretch/>
        </p:blipFill>
        <p:spPr>
          <a:xfrm>
            <a:off x="2762874" y="2709976"/>
            <a:ext cx="511665" cy="73896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15D6EF5-3E67-484B-B054-C2D67F8D830B}"/>
              </a:ext>
            </a:extLst>
          </p:cNvPr>
          <p:cNvCxnSpPr>
            <a:cxnSpLocks/>
          </p:cNvCxnSpPr>
          <p:nvPr/>
        </p:nvCxnSpPr>
        <p:spPr>
          <a:xfrm>
            <a:off x="5442526" y="1519838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069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273C-FFC5-4B41-A5DC-F3F901C1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42105"/>
            <a:ext cx="924242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Answers to Future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1DD78-3F1A-4881-90DE-DF6468C92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03" y="2409773"/>
            <a:ext cx="7821572" cy="4208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30 M€ </a:t>
            </a:r>
            <a:r>
              <a:rPr lang="en-US" b="1" dirty="0"/>
              <a:t>KALLONLAHTI 2 </a:t>
            </a:r>
            <a:r>
              <a:rPr lang="en-US" dirty="0"/>
              <a:t>investment project has been initiated in </a:t>
            </a:r>
            <a:r>
              <a:rPr lang="en-US" dirty="0" err="1"/>
              <a:t>Mäntyluoto</a:t>
            </a:r>
            <a:r>
              <a:rPr lang="en-US" dirty="0"/>
              <a:t> in the Port of Pori. </a:t>
            </a:r>
            <a:r>
              <a:rPr lang="en-US" dirty="0" err="1"/>
              <a:t>Kallonlahti</a:t>
            </a:r>
            <a:r>
              <a:rPr lang="en-US" dirty="0"/>
              <a:t> will </a:t>
            </a:r>
            <a:r>
              <a:rPr lang="en-US" dirty="0" err="1"/>
              <a:t>havea</a:t>
            </a:r>
            <a:r>
              <a:rPr lang="en-US" dirty="0"/>
              <a:t> new 420-metre-long quay with a planned fairway depth of 12 </a:t>
            </a:r>
            <a:r>
              <a:rPr lang="en-US" dirty="0" err="1"/>
              <a:t>metres</a:t>
            </a:r>
            <a:r>
              <a:rPr lang="en-US" dirty="0"/>
              <a:t> and 12.5 hectares of new field area to meet the needs of companies.</a:t>
            </a:r>
            <a:endParaRPr lang="fi-FI" dirty="0"/>
          </a:p>
          <a:p>
            <a:pPr marL="0" indent="0">
              <a:buNone/>
            </a:pPr>
            <a:br>
              <a:rPr lang="fi-FI" dirty="0"/>
            </a:br>
            <a:br>
              <a:rPr lang="fi-FI" dirty="0"/>
            </a:br>
            <a:r>
              <a:rPr lang="en-US" b="1" dirty="0"/>
              <a:t>RAUANHEIMO</a:t>
            </a:r>
            <a:r>
              <a:rPr lang="en-US" dirty="0"/>
              <a:t>, a leading player in bulk handling and transit traffic, </a:t>
            </a:r>
            <a:br>
              <a:rPr lang="en-US" dirty="0"/>
            </a:br>
            <a:r>
              <a:rPr lang="en-US" dirty="0"/>
              <a:t>is also investing in the Port of Pori. An automated terminal suitable for </a:t>
            </a:r>
            <a:br>
              <a:rPr lang="en-US" dirty="0"/>
            </a:br>
            <a:r>
              <a:rPr lang="en-US" dirty="0"/>
              <a:t>large flows of bulk goods will be built in </a:t>
            </a:r>
            <a:r>
              <a:rPr lang="en-US" dirty="0" err="1"/>
              <a:t>Tahkoluoto</a:t>
            </a:r>
            <a:r>
              <a:rPr lang="en-US" dirty="0"/>
              <a:t>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→ </a:t>
            </a:r>
            <a:r>
              <a:rPr lang="en-US" dirty="0"/>
              <a:t>Fast, secure and energy efficient transfer of goods</a:t>
            </a:r>
          </a:p>
          <a:p>
            <a:pPr marL="0" indent="0">
              <a:buNone/>
            </a:pPr>
            <a:r>
              <a:rPr lang="fi-FI" dirty="0"/>
              <a:t>→ </a:t>
            </a:r>
            <a:r>
              <a:rPr lang="en-US" dirty="0"/>
              <a:t>Growth in </a:t>
            </a:r>
            <a:r>
              <a:rPr lang="en-US" dirty="0" err="1"/>
              <a:t>Tahkoluoto's</a:t>
            </a:r>
            <a:r>
              <a:rPr lang="en-US" dirty="0"/>
              <a:t> freight flows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6081B-D4A4-49F9-99A4-6A5283D1F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r="47263"/>
          <a:stretch/>
        </p:blipFill>
        <p:spPr>
          <a:xfrm>
            <a:off x="9242425" y="0"/>
            <a:ext cx="2949575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89F7CF-2946-49B4-92FA-8D5122455A94}"/>
              </a:ext>
            </a:extLst>
          </p:cNvPr>
          <p:cNvGrpSpPr/>
          <p:nvPr/>
        </p:nvGrpSpPr>
        <p:grpSpPr>
          <a:xfrm>
            <a:off x="7161142" y="3744148"/>
            <a:ext cx="3390900" cy="3390900"/>
            <a:chOff x="7454900" y="3698279"/>
            <a:chExt cx="3390900" cy="33909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C422331-D0B3-4822-A226-3FD696915443}"/>
                </a:ext>
              </a:extLst>
            </p:cNvPr>
            <p:cNvSpPr/>
            <p:nvPr/>
          </p:nvSpPr>
          <p:spPr>
            <a:xfrm>
              <a:off x="7454900" y="3698279"/>
              <a:ext cx="3390900" cy="33909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905680-EBD1-448B-99BE-4883729B95BC}"/>
                </a:ext>
              </a:extLst>
            </p:cNvPr>
            <p:cNvSpPr txBox="1"/>
            <p:nvPr/>
          </p:nvSpPr>
          <p:spPr>
            <a:xfrm>
              <a:off x="7778750" y="4516566"/>
              <a:ext cx="27432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dirty="0" err="1">
                  <a:solidFill>
                    <a:schemeClr val="bg1"/>
                  </a:solidFill>
                </a:rPr>
                <a:t>Tahkoluoto</a:t>
              </a:r>
              <a:r>
                <a:rPr lang="en-US" dirty="0">
                  <a:solidFill>
                    <a:schemeClr val="bg1"/>
                  </a:solidFill>
                </a:rPr>
                <a:t> is especially suitable for transit traffic thanks to its 15.3 meter fairway depth, good railway connections and excellent ice conditions.</a:t>
              </a:r>
              <a:endParaRPr lang="fi-FI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964073-E4DE-41D1-BDAA-6361AA414329}"/>
              </a:ext>
            </a:extLst>
          </p:cNvPr>
          <p:cNvCxnSpPr>
            <a:cxnSpLocks/>
          </p:cNvCxnSpPr>
          <p:nvPr/>
        </p:nvCxnSpPr>
        <p:spPr>
          <a:xfrm>
            <a:off x="3953027" y="1681185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F11C2EF-D0F8-471E-9120-D7D976281006}"/>
              </a:ext>
            </a:extLst>
          </p:cNvPr>
          <p:cNvSpPr txBox="1"/>
          <p:nvPr/>
        </p:nvSpPr>
        <p:spPr>
          <a:xfrm>
            <a:off x="11551147" y="6642556"/>
            <a:ext cx="6655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Port of Pori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CF2F63-7F96-4585-92DA-25AC3ABB3415}"/>
              </a:ext>
            </a:extLst>
          </p:cNvPr>
          <p:cNvCxnSpPr>
            <a:cxnSpLocks/>
          </p:cNvCxnSpPr>
          <p:nvPr/>
        </p:nvCxnSpPr>
        <p:spPr>
          <a:xfrm>
            <a:off x="746417" y="2438809"/>
            <a:ext cx="0" cy="9901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81F60C-1624-4721-BE5E-9669401BD01F}"/>
              </a:ext>
            </a:extLst>
          </p:cNvPr>
          <p:cNvCxnSpPr>
            <a:cxnSpLocks/>
          </p:cNvCxnSpPr>
          <p:nvPr/>
        </p:nvCxnSpPr>
        <p:spPr>
          <a:xfrm>
            <a:off x="746417" y="4046444"/>
            <a:ext cx="0" cy="16518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28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8CB4-E2FA-4885-B3E4-0914B93E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0" y="973143"/>
            <a:ext cx="4927599" cy="1205057"/>
          </a:xfrm>
        </p:spPr>
        <p:txBody>
          <a:bodyPr/>
          <a:lstStyle/>
          <a:p>
            <a:pPr algn="ctr"/>
            <a:r>
              <a:rPr lang="en-US" dirty="0"/>
              <a:t>Port of 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D57B3-DA2C-4627-A45E-AABE59ED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6230" y="2860899"/>
            <a:ext cx="3823939" cy="1934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1800" dirty="0"/>
              <a:t>The Port of Rauma is </a:t>
            </a:r>
            <a:r>
              <a:rPr lang="fi-FI" sz="1800" dirty="0" err="1"/>
              <a:t>extremely</a:t>
            </a:r>
            <a:r>
              <a:rPr lang="fi-FI" sz="1800" dirty="0"/>
              <a:t> </a:t>
            </a:r>
            <a:r>
              <a:rPr lang="fi-FI" sz="1800" dirty="0" err="1"/>
              <a:t>important</a:t>
            </a:r>
            <a:r>
              <a:rPr lang="fi-FI" sz="1800" dirty="0"/>
              <a:t> for </a:t>
            </a:r>
            <a:r>
              <a:rPr lang="fi-FI" sz="1800" dirty="0" err="1"/>
              <a:t>paper</a:t>
            </a:r>
            <a:r>
              <a:rPr lang="fi-FI" sz="1800" dirty="0"/>
              <a:t> </a:t>
            </a:r>
            <a:r>
              <a:rPr lang="fi-FI" sz="1800" dirty="0" err="1"/>
              <a:t>exports</a:t>
            </a:r>
            <a:r>
              <a:rPr lang="fi-FI" sz="1800" dirty="0"/>
              <a:t>.</a:t>
            </a:r>
            <a:br>
              <a:rPr lang="fi-FI" sz="1800" dirty="0"/>
            </a:br>
            <a:br>
              <a:rPr lang="fi-FI" sz="1800" dirty="0"/>
            </a:br>
            <a:r>
              <a:rPr lang="fi-FI" sz="1800" dirty="0" err="1"/>
              <a:t>Furthermore</a:t>
            </a:r>
            <a:r>
              <a:rPr lang="fi-FI" sz="1800" dirty="0"/>
              <a:t>,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shipbuilding</a:t>
            </a:r>
            <a:r>
              <a:rPr lang="fi-FI" sz="1800" dirty="0"/>
              <a:t> and </a:t>
            </a:r>
            <a:r>
              <a:rPr lang="fi-FI" sz="1800" dirty="0" err="1"/>
              <a:t>maritime</a:t>
            </a:r>
            <a:r>
              <a:rPr lang="fi-FI" sz="1800" dirty="0"/>
              <a:t> </a:t>
            </a:r>
            <a:r>
              <a:rPr lang="fi-FI" sz="1800" dirty="0" err="1"/>
              <a:t>cluster</a:t>
            </a:r>
            <a:r>
              <a:rPr lang="fi-FI" sz="1800" dirty="0"/>
              <a:t> </a:t>
            </a:r>
            <a:r>
              <a:rPr lang="fi-FI" sz="1800" b="1" dirty="0" err="1"/>
              <a:t>Seaside</a:t>
            </a:r>
            <a:r>
              <a:rPr lang="fi-FI" sz="1800" b="1" dirty="0"/>
              <a:t> Industry Park </a:t>
            </a:r>
            <a:r>
              <a:rPr lang="fi-FI" sz="1800" dirty="0"/>
              <a:t>is </a:t>
            </a:r>
            <a:r>
              <a:rPr lang="fi-FI" sz="1800" dirty="0" err="1"/>
              <a:t>located</a:t>
            </a:r>
            <a:r>
              <a:rPr lang="fi-FI" sz="1800" dirty="0"/>
              <a:t> </a:t>
            </a:r>
            <a:r>
              <a:rPr lang="fi-FI" sz="1800" dirty="0" err="1"/>
              <a:t>right</a:t>
            </a:r>
            <a:r>
              <a:rPr lang="fi-FI" sz="1800" dirty="0"/>
              <a:t> </a:t>
            </a:r>
            <a:r>
              <a:rPr lang="fi-FI" sz="1800" dirty="0" err="1"/>
              <a:t>next</a:t>
            </a:r>
            <a:r>
              <a:rPr lang="fi-FI" sz="1800" dirty="0"/>
              <a:t> to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port</a:t>
            </a:r>
            <a:r>
              <a:rPr lang="fi-FI" sz="18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97B233-839D-4CFB-866A-71C190D8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260" y="5478090"/>
            <a:ext cx="1859878" cy="331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66C97E-AA32-4328-AAE8-8CD58A23E6D6}"/>
              </a:ext>
            </a:extLst>
          </p:cNvPr>
          <p:cNvCxnSpPr>
            <a:cxnSpLocks/>
          </p:cNvCxnSpPr>
          <p:nvPr/>
        </p:nvCxnSpPr>
        <p:spPr>
          <a:xfrm>
            <a:off x="9077324" y="2077389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6D447-03D0-49AF-9D6C-6472A2835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7" r="8396"/>
          <a:stretch/>
        </p:blipFill>
        <p:spPr>
          <a:xfrm>
            <a:off x="0" y="0"/>
            <a:ext cx="72644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893B32-B849-4B82-9CB9-0762F9DEFB91}"/>
              </a:ext>
            </a:extLst>
          </p:cNvPr>
          <p:cNvSpPr txBox="1"/>
          <p:nvPr/>
        </p:nvSpPr>
        <p:spPr>
          <a:xfrm>
            <a:off x="-38100" y="6642556"/>
            <a:ext cx="1330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Port of Rauma / Ari Ahlfors</a:t>
            </a:r>
          </a:p>
        </p:txBody>
      </p:sp>
    </p:spTree>
    <p:extLst>
      <p:ext uri="{BB962C8B-B14F-4D97-AF65-F5344CB8AC3E}">
        <p14:creationId xmlns:p14="http://schemas.microsoft.com/office/powerpoint/2010/main" val="963273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9D857A4-59F0-4E97-AD5F-15D50FCA82DF}"/>
              </a:ext>
            </a:extLst>
          </p:cNvPr>
          <p:cNvGrpSpPr/>
          <p:nvPr/>
        </p:nvGrpSpPr>
        <p:grpSpPr>
          <a:xfrm>
            <a:off x="386886" y="2250980"/>
            <a:ext cx="11441466" cy="3348812"/>
            <a:chOff x="386886" y="2250980"/>
            <a:chExt cx="11441466" cy="334881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B47EBF-87B6-460D-976D-06C44811FB3E}"/>
                </a:ext>
              </a:extLst>
            </p:cNvPr>
            <p:cNvSpPr/>
            <p:nvPr/>
          </p:nvSpPr>
          <p:spPr>
            <a:xfrm>
              <a:off x="9041932" y="2250981"/>
              <a:ext cx="2786420" cy="334881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953E95-832E-446A-850A-EB3668B72EE8}"/>
                </a:ext>
              </a:extLst>
            </p:cNvPr>
            <p:cNvSpPr/>
            <p:nvPr/>
          </p:nvSpPr>
          <p:spPr>
            <a:xfrm>
              <a:off x="6155337" y="2250981"/>
              <a:ext cx="2786421" cy="334881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D0E960-38C6-4E33-88CF-53AF604BDBCA}"/>
                </a:ext>
              </a:extLst>
            </p:cNvPr>
            <p:cNvSpPr/>
            <p:nvPr/>
          </p:nvSpPr>
          <p:spPr>
            <a:xfrm>
              <a:off x="3273481" y="2250982"/>
              <a:ext cx="2786421" cy="334880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1A5FD4-387A-44C4-861F-C2C4AD9891F7}"/>
                </a:ext>
              </a:extLst>
            </p:cNvPr>
            <p:cNvSpPr/>
            <p:nvPr/>
          </p:nvSpPr>
          <p:spPr>
            <a:xfrm>
              <a:off x="386886" y="2250980"/>
              <a:ext cx="2786421" cy="334881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8E9961-B3DC-4C2D-9E2F-106804BF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Significance for Finnish Freight Transport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84E9C7B-B9D1-4017-8579-90342A1D4533}"/>
              </a:ext>
            </a:extLst>
          </p:cNvPr>
          <p:cNvSpPr txBox="1">
            <a:spLocks/>
          </p:cNvSpPr>
          <p:nvPr/>
        </p:nvSpPr>
        <p:spPr>
          <a:xfrm>
            <a:off x="386886" y="3546868"/>
            <a:ext cx="2786421" cy="2052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4th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biggest port in Finland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(import + export) 2019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288DED9-4B81-49FE-A08B-B8F3E2934413}"/>
              </a:ext>
            </a:extLst>
          </p:cNvPr>
          <p:cNvSpPr txBox="1">
            <a:spLocks/>
          </p:cNvSpPr>
          <p:nvPr/>
        </p:nvSpPr>
        <p:spPr>
          <a:xfrm>
            <a:off x="6406782" y="3730367"/>
            <a:ext cx="2288269" cy="1712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20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weekly departures to Europe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EA64B83-E955-4701-93F1-FDB06CDC5B4B}"/>
              </a:ext>
            </a:extLst>
          </p:cNvPr>
          <p:cNvSpPr txBox="1">
            <a:spLocks/>
          </p:cNvSpPr>
          <p:nvPr/>
        </p:nvSpPr>
        <p:spPr>
          <a:xfrm>
            <a:off x="3223393" y="3730369"/>
            <a:ext cx="2881858" cy="168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5,83 Mt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cargo volume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1C57E6-DB79-4DA6-B67C-ACF38D3F30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47778" r="67413" b="4393"/>
          <a:stretch/>
        </p:blipFill>
        <p:spPr>
          <a:xfrm>
            <a:off x="4281522" y="2807906"/>
            <a:ext cx="765599" cy="73896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0C07673-1108-4E19-A219-A1AA8CD9552C}"/>
              </a:ext>
            </a:extLst>
          </p:cNvPr>
          <p:cNvSpPr txBox="1">
            <a:spLocks/>
          </p:cNvSpPr>
          <p:nvPr/>
        </p:nvSpPr>
        <p:spPr>
          <a:xfrm>
            <a:off x="9209564" y="3730368"/>
            <a:ext cx="2451155" cy="168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6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monthly departures to the USA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BB63D-5775-4C5C-B1E3-A9561BAB89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2793" r="58715" b="1842"/>
          <a:stretch/>
        </p:blipFill>
        <p:spPr>
          <a:xfrm>
            <a:off x="1524262" y="2807906"/>
            <a:ext cx="511665" cy="7389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0C94FE-4928-4C0E-9081-467EDA0417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3" t="4317" r="7499" b="54395"/>
          <a:stretch/>
        </p:blipFill>
        <p:spPr>
          <a:xfrm>
            <a:off x="7168117" y="2907491"/>
            <a:ext cx="765599" cy="5251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56B27B-0716-401B-8A4E-35D431453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4000" r="64750" b="58301"/>
          <a:stretch/>
        </p:blipFill>
        <p:spPr>
          <a:xfrm>
            <a:off x="10000922" y="2893780"/>
            <a:ext cx="868438" cy="55258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2CCAAFB-7D47-4B8C-AF48-08D44F338218}"/>
              </a:ext>
            </a:extLst>
          </p:cNvPr>
          <p:cNvCxnSpPr>
            <a:cxnSpLocks/>
          </p:cNvCxnSpPr>
          <p:nvPr/>
        </p:nvCxnSpPr>
        <p:spPr>
          <a:xfrm>
            <a:off x="5409027" y="1511599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609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AD4E04-62F4-479D-903A-CAB8B3683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9827" b="121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B261DA-87A8-4140-84A1-A6A95EDBDBC1}"/>
              </a:ext>
            </a:extLst>
          </p:cNvPr>
          <p:cNvSpPr/>
          <p:nvPr/>
        </p:nvSpPr>
        <p:spPr>
          <a:xfrm>
            <a:off x="855100" y="0"/>
            <a:ext cx="45529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193A1-BEFA-4318-AC77-59458B15E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26" y="630157"/>
            <a:ext cx="47625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Investing in the Future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203D98-BFB5-49F1-ABD6-A811CC6DF211}"/>
              </a:ext>
            </a:extLst>
          </p:cNvPr>
          <p:cNvCxnSpPr>
            <a:cxnSpLocks/>
          </p:cNvCxnSpPr>
          <p:nvPr/>
        </p:nvCxnSpPr>
        <p:spPr>
          <a:xfrm>
            <a:off x="2480701" y="177111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55D9C11-1E1F-4C39-B83B-D8799EB4726A}"/>
              </a:ext>
            </a:extLst>
          </p:cNvPr>
          <p:cNvSpPr txBox="1"/>
          <p:nvPr/>
        </p:nvSpPr>
        <p:spPr>
          <a:xfrm>
            <a:off x="10881748" y="0"/>
            <a:ext cx="1330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Port of Rauma / Ari Ahlfors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D45C6-EA89-43BA-8482-33CF8F1E5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767" y="2413949"/>
            <a:ext cx="4053616" cy="23325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The</a:t>
            </a:r>
            <a:r>
              <a:rPr lang="fi-FI" sz="1800" b="1" dirty="0"/>
              <a:t> PETÄJÄS 4 </a:t>
            </a:r>
            <a:r>
              <a:rPr lang="fi-FI" sz="1800" b="1" dirty="0" err="1"/>
              <a:t>expansion</a:t>
            </a:r>
            <a:r>
              <a:rPr lang="fi-FI" sz="1800" b="1" dirty="0"/>
              <a:t> </a:t>
            </a:r>
            <a:r>
              <a:rPr lang="fi-FI" sz="1800" b="1" dirty="0" err="1"/>
              <a:t>project</a:t>
            </a:r>
            <a:r>
              <a:rPr lang="fi-FI" sz="1800" dirty="0"/>
              <a:t> </a:t>
            </a:r>
            <a:r>
              <a:rPr lang="fi-FI" sz="1800" dirty="0" err="1"/>
              <a:t>was</a:t>
            </a:r>
            <a:r>
              <a:rPr lang="fi-FI" sz="1800" dirty="0"/>
              <a:t> </a:t>
            </a:r>
            <a:r>
              <a:rPr lang="fi-FI" sz="1800" dirty="0" err="1"/>
              <a:t>initiated</a:t>
            </a:r>
            <a:r>
              <a:rPr lang="fi-FI" sz="1800" dirty="0"/>
              <a:t> in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port</a:t>
            </a:r>
            <a:r>
              <a:rPr lang="fi-FI" sz="1800" dirty="0"/>
              <a:t> </a:t>
            </a:r>
            <a:r>
              <a:rPr lang="fi-FI" sz="1800" dirty="0" err="1"/>
              <a:t>area</a:t>
            </a:r>
            <a:r>
              <a:rPr lang="fi-FI" sz="1800" dirty="0"/>
              <a:t> in Rauma in 2019. </a:t>
            </a:r>
            <a:r>
              <a:rPr lang="fi-FI" sz="1800" b="1" dirty="0"/>
              <a:t> </a:t>
            </a:r>
            <a:br>
              <a:rPr lang="fi-FI" sz="1800" b="1" dirty="0"/>
            </a:br>
            <a:endParaRPr lang="fi-FI" sz="1800" b="1" dirty="0"/>
          </a:p>
          <a:p>
            <a:pPr marL="0" indent="0" algn="ctr">
              <a:buNone/>
            </a:pPr>
            <a:r>
              <a:rPr lang="fi-FI" sz="1800" dirty="0"/>
              <a:t>It is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final</a:t>
            </a:r>
            <a:r>
              <a:rPr lang="fi-FI" sz="1800" dirty="0"/>
              <a:t> </a:t>
            </a:r>
            <a:r>
              <a:rPr lang="fi-FI" sz="1800" dirty="0" err="1"/>
              <a:t>step</a:t>
            </a:r>
            <a:r>
              <a:rPr lang="fi-FI" sz="1800" dirty="0"/>
              <a:t> of a </a:t>
            </a:r>
            <a:r>
              <a:rPr lang="fi-FI" sz="1800" dirty="0" err="1"/>
              <a:t>larger</a:t>
            </a:r>
            <a:r>
              <a:rPr lang="fi-FI" sz="1800" dirty="0"/>
              <a:t> </a:t>
            </a:r>
            <a:r>
              <a:rPr lang="fi-FI" sz="1800" dirty="0" err="1"/>
              <a:t>investment</a:t>
            </a:r>
            <a:r>
              <a:rPr lang="fi-FI" sz="1800" dirty="0"/>
              <a:t> </a:t>
            </a:r>
            <a:r>
              <a:rPr lang="fi-FI" sz="1800" dirty="0" err="1"/>
              <a:t>project</a:t>
            </a:r>
            <a:r>
              <a:rPr lang="fi-FI" sz="1800" dirty="0"/>
              <a:t> </a:t>
            </a:r>
            <a:r>
              <a:rPr lang="fi-FI" sz="1800" dirty="0" err="1"/>
              <a:t>which</a:t>
            </a:r>
            <a:r>
              <a:rPr lang="fi-FI" sz="1800" dirty="0"/>
              <a:t> </a:t>
            </a:r>
            <a:r>
              <a:rPr lang="fi-FI" sz="1800" dirty="0" err="1"/>
              <a:t>creates</a:t>
            </a:r>
            <a:r>
              <a:rPr lang="fi-FI" sz="1800" dirty="0"/>
              <a:t>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necessary</a:t>
            </a:r>
            <a:r>
              <a:rPr lang="fi-FI" sz="1800" dirty="0"/>
              <a:t> </a:t>
            </a:r>
            <a:r>
              <a:rPr lang="fi-FI" sz="1800" dirty="0" err="1"/>
              <a:t>conditions</a:t>
            </a:r>
            <a:r>
              <a:rPr lang="fi-FI" sz="1800" dirty="0"/>
              <a:t> for </a:t>
            </a:r>
            <a:r>
              <a:rPr lang="fi-FI" sz="1800" dirty="0" err="1"/>
              <a:t>shipping</a:t>
            </a:r>
            <a:r>
              <a:rPr lang="fi-FI" sz="1800" dirty="0"/>
              <a:t>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production</a:t>
            </a:r>
            <a:r>
              <a:rPr lang="fi-FI" sz="1800" dirty="0"/>
              <a:t> of a </a:t>
            </a:r>
            <a:r>
              <a:rPr lang="fi-FI" sz="1800" dirty="0" err="1"/>
              <a:t>large</a:t>
            </a:r>
            <a:r>
              <a:rPr lang="fi-FI" sz="1800" dirty="0"/>
              <a:t> </a:t>
            </a:r>
            <a:r>
              <a:rPr lang="fi-FI" sz="1800" dirty="0" err="1"/>
              <a:t>sawmill</a:t>
            </a:r>
            <a:r>
              <a:rPr lang="fi-FI" sz="1800" dirty="0"/>
              <a:t> </a:t>
            </a:r>
            <a:r>
              <a:rPr lang="fi-FI" sz="1800" dirty="0" err="1"/>
              <a:t>that</a:t>
            </a:r>
            <a:r>
              <a:rPr lang="fi-FI" sz="1800" dirty="0"/>
              <a:t> is </a:t>
            </a:r>
            <a:r>
              <a:rPr lang="fi-FI" sz="1800" dirty="0" err="1"/>
              <a:t>being</a:t>
            </a:r>
            <a:r>
              <a:rPr lang="fi-FI" sz="1800" dirty="0"/>
              <a:t> </a:t>
            </a:r>
            <a:r>
              <a:rPr lang="fi-FI" sz="1800" dirty="0" err="1"/>
              <a:t>planned</a:t>
            </a:r>
            <a:r>
              <a:rPr lang="fi-FI" sz="1800" dirty="0"/>
              <a:t> in Rauma.</a:t>
            </a:r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A185C3-574B-44E2-BC86-55CD70DC592D}"/>
              </a:ext>
            </a:extLst>
          </p:cNvPr>
          <p:cNvGrpSpPr/>
          <p:nvPr/>
        </p:nvGrpSpPr>
        <p:grpSpPr>
          <a:xfrm>
            <a:off x="2046588" y="5050114"/>
            <a:ext cx="4053616" cy="1323063"/>
            <a:chOff x="1867412" y="5190321"/>
            <a:chExt cx="4442772" cy="13230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5C75E0-A881-499C-9185-875D515DC085}"/>
                </a:ext>
              </a:extLst>
            </p:cNvPr>
            <p:cNvSpPr/>
            <p:nvPr/>
          </p:nvSpPr>
          <p:spPr>
            <a:xfrm>
              <a:off x="1867412" y="5190321"/>
              <a:ext cx="4442772" cy="132306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fi-FI" b="1" dirty="0">
                  <a:solidFill>
                    <a:schemeClr val="bg1"/>
                  </a:solidFill>
                </a:rPr>
                <a:t>18,5 M€ </a:t>
              </a:r>
              <a:r>
                <a:rPr lang="fi-FI" dirty="0" err="1">
                  <a:solidFill>
                    <a:schemeClr val="bg1"/>
                  </a:solidFill>
                </a:rPr>
                <a:t>investment</a:t>
              </a:r>
              <a:endParaRPr lang="fi-FI" b="1" dirty="0">
                <a:solidFill>
                  <a:schemeClr val="bg1"/>
                </a:solidFill>
              </a:endParaRPr>
            </a:p>
            <a:p>
              <a:pPr marL="0" indent="0" algn="ctr">
                <a:lnSpc>
                  <a:spcPct val="150000"/>
                </a:lnSpc>
                <a:buNone/>
              </a:pPr>
              <a:r>
                <a:rPr lang="fi-FI" b="1" dirty="0">
                  <a:solidFill>
                    <a:schemeClr val="bg1"/>
                  </a:solidFill>
                </a:rPr>
                <a:t>6 HECTARES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new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field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area</a:t>
              </a:r>
              <a:r>
                <a:rPr lang="fi-FI" dirty="0">
                  <a:solidFill>
                    <a:schemeClr val="bg1"/>
                  </a:solidFill>
                </a:rPr>
                <a:t>  </a:t>
              </a:r>
              <a:endParaRPr lang="fi-FI" sz="18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52057C-851D-4465-B2B7-7E7D049F44CF}"/>
                </a:ext>
              </a:extLst>
            </p:cNvPr>
            <p:cNvSpPr txBox="1"/>
            <p:nvPr/>
          </p:nvSpPr>
          <p:spPr>
            <a:xfrm>
              <a:off x="5125770" y="5306599"/>
              <a:ext cx="6219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z="4400" dirty="0">
                  <a:solidFill>
                    <a:schemeClr val="bg1"/>
                  </a:solidFill>
                </a:rPr>
                <a:t>&amp; 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41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16E38F-D2FE-4DD9-82EB-F404BB8DA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9" t="10613" b="10613"/>
          <a:stretch/>
        </p:blipFill>
        <p:spPr>
          <a:xfrm>
            <a:off x="0" y="0"/>
            <a:ext cx="3457576" cy="685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F2D797B-46A4-4581-B917-808502629A24}"/>
              </a:ext>
            </a:extLst>
          </p:cNvPr>
          <p:cNvGrpSpPr/>
          <p:nvPr/>
        </p:nvGrpSpPr>
        <p:grpSpPr>
          <a:xfrm>
            <a:off x="3876676" y="704850"/>
            <a:ext cx="7677150" cy="5448300"/>
            <a:chOff x="4238626" y="514350"/>
            <a:chExt cx="7677150" cy="5448300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93E49511-5DD9-4623-BFF7-C399F7191431}"/>
                </a:ext>
              </a:extLst>
            </p:cNvPr>
            <p:cNvGraphicFramePr/>
            <p:nvPr/>
          </p:nvGraphicFramePr>
          <p:xfrm>
            <a:off x="4238626" y="514350"/>
            <a:ext cx="7677150" cy="5448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E6ED510-0727-46B1-BCC4-A37904A3315B}"/>
                </a:ext>
              </a:extLst>
            </p:cNvPr>
            <p:cNvSpPr/>
            <p:nvPr/>
          </p:nvSpPr>
          <p:spPr>
            <a:xfrm>
              <a:off x="4592915" y="1938343"/>
              <a:ext cx="1148393" cy="863064"/>
            </a:xfrm>
            <a:prstGeom prst="rightArrow">
              <a:avLst/>
            </a:prstGeom>
            <a:solidFill>
              <a:srgbClr val="B3B3B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28" name="Title 3">
              <a:extLst>
                <a:ext uri="{FF2B5EF4-FFF2-40B4-BE49-F238E27FC236}">
                  <a16:creationId xmlns:a16="http://schemas.microsoft.com/office/drawing/2014/main" id="{7DD40329-731D-422E-AC98-F630D6A17D2F}"/>
                </a:ext>
              </a:extLst>
            </p:cNvPr>
            <p:cNvSpPr txBox="1">
              <a:spLocks/>
            </p:cNvSpPr>
            <p:nvPr/>
          </p:nvSpPr>
          <p:spPr>
            <a:xfrm>
              <a:off x="5669784" y="1260737"/>
              <a:ext cx="2897309" cy="19737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1,7 B€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lang="en-US" sz="1800" dirty="0">
                  <a:solidFill>
                    <a:prstClr val="white"/>
                  </a:solidFill>
                  <a:latin typeface="Garamond" panose="02020404030301010803"/>
                </a:rPr>
                <a:t>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he value of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Satakunta’s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goods imports in 2019</a:t>
              </a:r>
            </a:p>
          </p:txBody>
        </p:sp>
        <p:sp>
          <p:nvSpPr>
            <p:cNvPr id="33" name="Title 3">
              <a:extLst>
                <a:ext uri="{FF2B5EF4-FFF2-40B4-BE49-F238E27FC236}">
                  <a16:creationId xmlns:a16="http://schemas.microsoft.com/office/drawing/2014/main" id="{46C77E55-0943-441C-B331-69016AF6346D}"/>
                </a:ext>
              </a:extLst>
            </p:cNvPr>
            <p:cNvSpPr txBox="1">
              <a:spLocks/>
            </p:cNvSpPr>
            <p:nvPr/>
          </p:nvSpPr>
          <p:spPr>
            <a:xfrm>
              <a:off x="7179171" y="3044340"/>
              <a:ext cx="2897309" cy="19737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3,9 B€ 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lang="en-US" sz="1800" dirty="0">
                  <a:solidFill>
                    <a:prstClr val="white"/>
                  </a:solidFill>
                  <a:latin typeface="Garamond" panose="02020404030301010803"/>
                </a:rPr>
                <a:t>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he value of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Satakunta’s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goods exports in 2019</a:t>
              </a: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75107A0F-D520-4B87-B9F6-49FDF25670CF}"/>
                </a:ext>
              </a:extLst>
            </p:cNvPr>
            <p:cNvSpPr/>
            <p:nvPr/>
          </p:nvSpPr>
          <p:spPr>
            <a:xfrm>
              <a:off x="10137212" y="3429000"/>
              <a:ext cx="1148393" cy="86306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5C3B7FB-FECE-473D-8E86-410CA20F611D}"/>
              </a:ext>
            </a:extLst>
          </p:cNvPr>
          <p:cNvSpPr txBox="1">
            <a:spLocks/>
          </p:cNvSpPr>
          <p:nvPr/>
        </p:nvSpPr>
        <p:spPr>
          <a:xfrm>
            <a:off x="237371" y="2204494"/>
            <a:ext cx="2582029" cy="24913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Import and Export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495E5A-F353-42B9-9A18-1BF65AC8C148}"/>
              </a:ext>
            </a:extLst>
          </p:cNvPr>
          <p:cNvCxnSpPr>
            <a:cxnSpLocks/>
          </p:cNvCxnSpPr>
          <p:nvPr/>
        </p:nvCxnSpPr>
        <p:spPr>
          <a:xfrm>
            <a:off x="877510" y="4623377"/>
            <a:ext cx="13017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695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DDFBA6ED-4B33-4DC1-AA13-99984D49759E}"/>
              </a:ext>
            </a:extLst>
          </p:cNvPr>
          <p:cNvSpPr/>
          <p:nvPr/>
        </p:nvSpPr>
        <p:spPr>
          <a:xfrm>
            <a:off x="583019" y="1951547"/>
            <a:ext cx="2880000" cy="28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E87062-1F33-4948-8796-4F0B3CD8118A}"/>
              </a:ext>
            </a:extLst>
          </p:cNvPr>
          <p:cNvSpPr/>
          <p:nvPr/>
        </p:nvSpPr>
        <p:spPr>
          <a:xfrm>
            <a:off x="1965258" y="3730964"/>
            <a:ext cx="2880000" cy="28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7FF299F-1A0F-4023-BC3F-859554FD2968}"/>
              </a:ext>
            </a:extLst>
          </p:cNvPr>
          <p:cNvSpPr/>
          <p:nvPr/>
        </p:nvSpPr>
        <p:spPr>
          <a:xfrm>
            <a:off x="4349194" y="1951547"/>
            <a:ext cx="2880000" cy="28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AA8156D7-6253-49CF-A593-C8923766FD96}"/>
              </a:ext>
            </a:extLst>
          </p:cNvPr>
          <p:cNvSpPr txBox="1">
            <a:spLocks/>
          </p:cNvSpPr>
          <p:nvPr/>
        </p:nvSpPr>
        <p:spPr>
          <a:xfrm>
            <a:off x="2117707" y="3981626"/>
            <a:ext cx="2566678" cy="2465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4%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The share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Satakunta’s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population of the total population in Finland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➝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exporting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1.5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times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the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population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ABE65BD-BF44-48CF-868D-C0F1DE54C9FC}"/>
              </a:ext>
            </a:extLst>
          </p:cNvPr>
          <p:cNvSpPr txBox="1">
            <a:spLocks/>
          </p:cNvSpPr>
          <p:nvPr/>
        </p:nvSpPr>
        <p:spPr>
          <a:xfrm>
            <a:off x="797441" y="2259115"/>
            <a:ext cx="2451155" cy="2339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6%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The value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Satakunta’s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goods exports of Finland’s total goods exports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2EB27E-3162-4BB5-980D-7241950410D5}"/>
              </a:ext>
            </a:extLst>
          </p:cNvPr>
          <p:cNvGrpSpPr/>
          <p:nvPr/>
        </p:nvGrpSpPr>
        <p:grpSpPr>
          <a:xfrm>
            <a:off x="7229193" y="951461"/>
            <a:ext cx="5313069" cy="4955078"/>
            <a:chOff x="5274944" y="587110"/>
            <a:chExt cx="5911850" cy="5418667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877D820B-2734-44B3-A47D-074093F8E3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78271007"/>
                </p:ext>
              </p:extLst>
            </p:nvPr>
          </p:nvGraphicFramePr>
          <p:xfrm>
            <a:off x="5274944" y="587110"/>
            <a:ext cx="591185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82FA79-1B1E-4592-A6C2-354C8BA64B0A}"/>
                </a:ext>
              </a:extLst>
            </p:cNvPr>
            <p:cNvSpPr txBox="1"/>
            <p:nvPr/>
          </p:nvSpPr>
          <p:spPr>
            <a:xfrm>
              <a:off x="7232593" y="2791585"/>
              <a:ext cx="1994384" cy="1312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The share of industries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of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Satakunta's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exports</a:t>
              </a: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DAD2254-A73C-4D3D-BEFB-8D9B74F1F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99" y="27503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Strong Export-Orientation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9FCC98A-0B6F-43DB-9B82-6761BA263CF1}"/>
              </a:ext>
            </a:extLst>
          </p:cNvPr>
          <p:cNvSpPr txBox="1">
            <a:spLocks/>
          </p:cNvSpPr>
          <p:nvPr/>
        </p:nvSpPr>
        <p:spPr>
          <a:xfrm>
            <a:off x="4563616" y="2491778"/>
            <a:ext cx="2451155" cy="168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5th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largest </a:t>
            </a:r>
            <a:r>
              <a:rPr lang="en-US" sz="1800" dirty="0">
                <a:solidFill>
                  <a:prstClr val="white"/>
                </a:solidFill>
                <a:latin typeface="Garamond" panose="02020404030301010803"/>
              </a:rPr>
              <a:t>region in Finland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in terms of exports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22132B-CC28-49CC-A843-56FCF6621A9C}"/>
              </a:ext>
            </a:extLst>
          </p:cNvPr>
          <p:cNvCxnSpPr>
            <a:cxnSpLocks/>
          </p:cNvCxnSpPr>
          <p:nvPr/>
        </p:nvCxnSpPr>
        <p:spPr>
          <a:xfrm>
            <a:off x="625832" y="145270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89ECC7D-691E-4B74-93F6-36320EAA3056}"/>
              </a:ext>
            </a:extLst>
          </p:cNvPr>
          <p:cNvSpPr txBox="1"/>
          <p:nvPr/>
        </p:nvSpPr>
        <p:spPr>
          <a:xfrm>
            <a:off x="11220893" y="0"/>
            <a:ext cx="971107" cy="37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39591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C140555-F70C-4650-B056-40274CC2E557}"/>
              </a:ext>
            </a:extLst>
          </p:cNvPr>
          <p:cNvGrpSpPr/>
          <p:nvPr/>
        </p:nvGrpSpPr>
        <p:grpSpPr>
          <a:xfrm>
            <a:off x="6092280" y="1400256"/>
            <a:ext cx="5400104" cy="3728629"/>
            <a:chOff x="6465962" y="1677255"/>
            <a:chExt cx="5400104" cy="37286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3F500C-4D5B-49EC-BA72-230C17EFE9F7}"/>
                </a:ext>
              </a:extLst>
            </p:cNvPr>
            <p:cNvSpPr txBox="1"/>
            <p:nvPr/>
          </p:nvSpPr>
          <p:spPr>
            <a:xfrm>
              <a:off x="7031445" y="1677255"/>
              <a:ext cx="4834621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b="1" dirty="0" err="1"/>
                <a:t>Ports</a:t>
              </a:r>
              <a:endParaRPr lang="fi-FI" b="1" dirty="0"/>
            </a:p>
            <a:p>
              <a:pPr lvl="1"/>
              <a:r>
                <a:rPr lang="fi-FI" dirty="0"/>
                <a:t>Port of Pori</a:t>
              </a:r>
            </a:p>
            <a:p>
              <a:pPr lvl="1"/>
              <a:r>
                <a:rPr lang="fi-FI" dirty="0"/>
                <a:t>	</a:t>
              </a:r>
              <a:r>
                <a:rPr lang="fi-FI" dirty="0" err="1"/>
                <a:t>Sustained</a:t>
              </a:r>
              <a:r>
                <a:rPr lang="fi-FI" dirty="0"/>
                <a:t> </a:t>
              </a:r>
              <a:r>
                <a:rPr lang="fi-FI" dirty="0" err="1"/>
                <a:t>Growth</a:t>
              </a:r>
              <a:endParaRPr lang="fi-FI" dirty="0"/>
            </a:p>
            <a:p>
              <a:pPr lvl="1"/>
              <a:r>
                <a:rPr lang="fi-FI" dirty="0"/>
                <a:t>	</a:t>
              </a:r>
              <a:r>
                <a:rPr lang="fi-FI" dirty="0" err="1"/>
                <a:t>Answers</a:t>
              </a:r>
              <a:r>
                <a:rPr lang="fi-FI" dirty="0"/>
                <a:t> to </a:t>
              </a:r>
              <a:r>
                <a:rPr lang="fi-FI" dirty="0" err="1"/>
                <a:t>Future</a:t>
              </a:r>
              <a:r>
                <a:rPr lang="fi-FI" dirty="0"/>
                <a:t> </a:t>
              </a:r>
              <a:r>
                <a:rPr lang="fi-FI" dirty="0" err="1"/>
                <a:t>Needs</a:t>
              </a:r>
              <a:endParaRPr lang="fi-FI" dirty="0"/>
            </a:p>
            <a:p>
              <a:pPr lvl="1"/>
              <a:r>
                <a:rPr lang="fi-FI" dirty="0"/>
                <a:t>Port of Rauma</a:t>
              </a:r>
            </a:p>
            <a:p>
              <a:pPr lvl="1"/>
              <a:r>
                <a:rPr lang="fi-FI" dirty="0"/>
                <a:t>	</a:t>
              </a:r>
              <a:r>
                <a:rPr lang="fi-FI" dirty="0" err="1"/>
                <a:t>Significance</a:t>
              </a:r>
              <a:r>
                <a:rPr lang="fi-FI" dirty="0"/>
                <a:t> for </a:t>
              </a:r>
              <a:r>
                <a:rPr lang="fi-FI" dirty="0" err="1"/>
                <a:t>Finnish</a:t>
              </a:r>
              <a:r>
                <a:rPr lang="fi-FI" dirty="0"/>
                <a:t> Freight Transport</a:t>
              </a:r>
            </a:p>
            <a:p>
              <a:pPr lvl="1"/>
              <a:r>
                <a:rPr lang="fi-FI" dirty="0"/>
                <a:t>	</a:t>
              </a:r>
              <a:r>
                <a:rPr lang="fi-FI" dirty="0" err="1"/>
                <a:t>Investing</a:t>
              </a:r>
              <a:r>
                <a:rPr lang="fi-FI" dirty="0"/>
                <a:t> in </a:t>
              </a:r>
              <a:r>
                <a:rPr lang="fi-FI" dirty="0" err="1"/>
                <a:t>the</a:t>
              </a:r>
              <a:r>
                <a:rPr lang="fi-FI" dirty="0"/>
                <a:t> </a:t>
              </a:r>
              <a:r>
                <a:rPr lang="fi-FI" dirty="0" err="1"/>
                <a:t>Future</a:t>
              </a:r>
              <a:endParaRPr lang="fi-FI" dirty="0"/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r>
                <a:rPr lang="fi-FI" b="1" dirty="0"/>
                <a:t>Import and </a:t>
              </a:r>
              <a:r>
                <a:rPr lang="fi-FI" b="1" dirty="0" err="1"/>
                <a:t>Export</a:t>
              </a:r>
              <a:endParaRPr lang="fi-FI" b="1" dirty="0"/>
            </a:p>
            <a:p>
              <a:pPr lvl="1"/>
              <a:r>
                <a:rPr lang="fi-FI" dirty="0" err="1"/>
                <a:t>Strong</a:t>
              </a:r>
              <a:r>
                <a:rPr lang="fi-FI" dirty="0"/>
                <a:t> </a:t>
              </a:r>
              <a:r>
                <a:rPr lang="fi-FI" dirty="0" err="1"/>
                <a:t>Export-Orientation</a:t>
              </a:r>
              <a:endParaRPr lang="fi-FI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EA4D24-5C1C-4FC8-8B7C-80237AD4100E}"/>
                </a:ext>
              </a:extLst>
            </p:cNvPr>
            <p:cNvGrpSpPr/>
            <p:nvPr/>
          </p:nvGrpSpPr>
          <p:grpSpPr>
            <a:xfrm>
              <a:off x="6465962" y="1775672"/>
              <a:ext cx="565484" cy="1850079"/>
              <a:chOff x="7089205" y="1682437"/>
              <a:chExt cx="565484" cy="185007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76F9BEA-CC69-4D84-8306-AD28A23A8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4689" y="1682437"/>
                <a:ext cx="0" cy="18500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D48EE07-E453-4A62-A72D-F1093C051DC3}"/>
                  </a:ext>
                </a:extLst>
              </p:cNvPr>
              <p:cNvSpPr txBox="1"/>
              <p:nvPr/>
            </p:nvSpPr>
            <p:spPr>
              <a:xfrm>
                <a:off x="7089205" y="2222755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7F95E8-5866-4DF6-8899-B430D3C31D10}"/>
                </a:ext>
              </a:extLst>
            </p:cNvPr>
            <p:cNvGrpSpPr/>
            <p:nvPr/>
          </p:nvGrpSpPr>
          <p:grpSpPr>
            <a:xfrm>
              <a:off x="6465962" y="4636443"/>
              <a:ext cx="567979" cy="769441"/>
              <a:chOff x="7089205" y="2685518"/>
              <a:chExt cx="567979" cy="76944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0EACC45-6952-48CF-B21C-6829D55BC9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7184" y="2811661"/>
                <a:ext cx="0" cy="5171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68BCEF-B5B3-4085-9380-C8FBF60B2DA9}"/>
                  </a:ext>
                </a:extLst>
              </p:cNvPr>
              <p:cNvSpPr txBox="1"/>
              <p:nvPr/>
            </p:nvSpPr>
            <p:spPr>
              <a:xfrm>
                <a:off x="7089205" y="2685518"/>
                <a:ext cx="44916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5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ACCFB3-2862-4887-B449-F9DF816DF654}"/>
              </a:ext>
            </a:extLst>
          </p:cNvPr>
          <p:cNvGrpSpPr/>
          <p:nvPr/>
        </p:nvGrpSpPr>
        <p:grpSpPr>
          <a:xfrm>
            <a:off x="1206596" y="1210426"/>
            <a:ext cx="4538493" cy="4437147"/>
            <a:chOff x="1320897" y="1487425"/>
            <a:chExt cx="4538493" cy="443714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6502FBF-79C3-4B4C-9EB6-9ED287B8D6A7}"/>
                </a:ext>
              </a:extLst>
            </p:cNvPr>
            <p:cNvSpPr txBox="1"/>
            <p:nvPr/>
          </p:nvSpPr>
          <p:spPr>
            <a:xfrm>
              <a:off x="1918183" y="1677255"/>
              <a:ext cx="3941207" cy="4247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b="1" dirty="0" err="1"/>
                <a:t>Connections</a:t>
              </a:r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/>
                <a:t>Pori </a:t>
              </a:r>
              <a:r>
                <a:rPr lang="fi-FI" b="1" dirty="0" err="1"/>
                <a:t>Airport</a:t>
              </a:r>
              <a:endParaRPr lang="fi-FI" b="1" dirty="0"/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 err="1"/>
                <a:t>Continuous</a:t>
              </a:r>
              <a:r>
                <a:rPr lang="fi-FI" b="1" dirty="0"/>
                <a:t> </a:t>
              </a:r>
              <a:r>
                <a:rPr lang="fi-FI" b="1" dirty="0" err="1"/>
                <a:t>Improvements</a:t>
              </a:r>
              <a:r>
                <a:rPr lang="fi-FI" b="1" dirty="0"/>
                <a:t> to </a:t>
              </a:r>
              <a:r>
                <a:rPr lang="fi-FI" b="1" dirty="0" err="1"/>
                <a:t>the</a:t>
              </a:r>
              <a:r>
                <a:rPr lang="fi-FI" b="1" dirty="0"/>
                <a:t> </a:t>
              </a:r>
              <a:r>
                <a:rPr lang="fi-FI" b="1" dirty="0" err="1"/>
                <a:t>Rail</a:t>
              </a:r>
              <a:r>
                <a:rPr lang="fi-FI" b="1" dirty="0"/>
                <a:t> </a:t>
              </a:r>
              <a:br>
                <a:rPr lang="fi-FI" b="1" dirty="0"/>
              </a:br>
              <a:r>
                <a:rPr lang="fi-FI" b="1" dirty="0"/>
                <a:t>and Road Network</a:t>
              </a:r>
            </a:p>
            <a:p>
              <a:pPr lvl="1"/>
              <a:r>
                <a:rPr lang="fi-FI" dirty="0" err="1"/>
                <a:t>Digirail</a:t>
              </a:r>
              <a:endParaRPr lang="fi-FI" dirty="0"/>
            </a:p>
            <a:p>
              <a:pPr lvl="1"/>
              <a:r>
                <a:rPr lang="fi-FI" dirty="0"/>
                <a:t>Pori-Rauma </a:t>
              </a:r>
              <a:r>
                <a:rPr lang="fi-FI" dirty="0" err="1"/>
                <a:t>Track</a:t>
              </a:r>
              <a:endParaRPr lang="fi-FI" dirty="0"/>
            </a:p>
            <a:p>
              <a:pPr lvl="1"/>
              <a:r>
                <a:rPr lang="fi-FI" dirty="0"/>
                <a:t>Pori-Mäntyluoto-Tahkoluoto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22578D-A6B9-46C0-A771-DD1C599DBBF6}"/>
                </a:ext>
              </a:extLst>
            </p:cNvPr>
            <p:cNvGrpSpPr/>
            <p:nvPr/>
          </p:nvGrpSpPr>
          <p:grpSpPr>
            <a:xfrm>
              <a:off x="1320897" y="2856541"/>
              <a:ext cx="565484" cy="769441"/>
              <a:chOff x="1691036" y="2782416"/>
              <a:chExt cx="565484" cy="76944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134428D-D2E3-4EB6-A774-6226093919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6520" y="3049378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4C8311-A47A-4901-BA0B-AD28B5442BEF}"/>
                  </a:ext>
                </a:extLst>
              </p:cNvPr>
              <p:cNvSpPr txBox="1"/>
              <p:nvPr/>
            </p:nvSpPr>
            <p:spPr>
              <a:xfrm>
                <a:off x="1691036" y="2782416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2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776B042-8BA1-4BB1-B511-536E4E4D4BAD}"/>
                </a:ext>
              </a:extLst>
            </p:cNvPr>
            <p:cNvGrpSpPr/>
            <p:nvPr/>
          </p:nvGrpSpPr>
          <p:grpSpPr>
            <a:xfrm>
              <a:off x="1338936" y="4473568"/>
              <a:ext cx="547445" cy="1347000"/>
              <a:chOff x="1709075" y="3911607"/>
              <a:chExt cx="547445" cy="134700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ECEAEF-4050-4320-BD5E-040E97C6B26F}"/>
                  </a:ext>
                </a:extLst>
              </p:cNvPr>
              <p:cNvSpPr txBox="1"/>
              <p:nvPr/>
            </p:nvSpPr>
            <p:spPr>
              <a:xfrm>
                <a:off x="1709075" y="4198325"/>
                <a:ext cx="4130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3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054AD4A-DFC9-4639-B255-1B525747F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6520" y="3911607"/>
                <a:ext cx="0" cy="1347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BB7F23-287A-4FA3-A0FB-64DD84115219}"/>
                </a:ext>
              </a:extLst>
            </p:cNvPr>
            <p:cNvGrpSpPr/>
            <p:nvPr/>
          </p:nvGrpSpPr>
          <p:grpSpPr>
            <a:xfrm>
              <a:off x="1320897" y="1487425"/>
              <a:ext cx="565484" cy="769441"/>
              <a:chOff x="1691036" y="2782416"/>
              <a:chExt cx="565484" cy="76944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494EE59-6751-4876-A382-B0C3D641E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6520" y="3049378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D07FDC0-FA3B-46A6-A49E-BEC5FF87794C}"/>
                  </a:ext>
                </a:extLst>
              </p:cNvPr>
              <p:cNvSpPr txBox="1"/>
              <p:nvPr/>
            </p:nvSpPr>
            <p:spPr>
              <a:xfrm>
                <a:off x="1691036" y="2782416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1</a:t>
                </a:r>
              </a:p>
            </p:txBody>
          </p: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8E90A54-BC1E-4DCB-AFBF-21C3B1A12EA9}"/>
              </a:ext>
            </a:extLst>
          </p:cNvPr>
          <p:cNvSpPr/>
          <p:nvPr/>
        </p:nvSpPr>
        <p:spPr>
          <a:xfrm>
            <a:off x="699616" y="665977"/>
            <a:ext cx="10993137" cy="5526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2935A9-2DF4-4EEA-9F8A-4E24351E5B61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11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9EC6A7-6979-4C53-A07F-42F5E9931E69}"/>
              </a:ext>
            </a:extLst>
          </p:cNvPr>
          <p:cNvSpPr/>
          <p:nvPr/>
        </p:nvSpPr>
        <p:spPr>
          <a:xfrm>
            <a:off x="722629" y="3145724"/>
            <a:ext cx="6116320" cy="3294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EEDCFC-C134-43D7-94BA-E6561783E1FD}"/>
              </a:ext>
            </a:extLst>
          </p:cNvPr>
          <p:cNvGrpSpPr/>
          <p:nvPr/>
        </p:nvGrpSpPr>
        <p:grpSpPr>
          <a:xfrm>
            <a:off x="6621138" y="278651"/>
            <a:ext cx="4849565" cy="6300697"/>
            <a:chOff x="6635989" y="278651"/>
            <a:chExt cx="4849565" cy="630069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04F4E11-47CA-4FC6-A9F0-77462DEDF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6" b="2791"/>
            <a:stretch/>
          </p:blipFill>
          <p:spPr>
            <a:xfrm>
              <a:off x="6635989" y="278651"/>
              <a:ext cx="4849565" cy="630069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514D45-868F-4571-8D14-D4136775986A}"/>
                </a:ext>
              </a:extLst>
            </p:cNvPr>
            <p:cNvSpPr txBox="1"/>
            <p:nvPr/>
          </p:nvSpPr>
          <p:spPr>
            <a:xfrm>
              <a:off x="7117359" y="2893189"/>
              <a:ext cx="793751" cy="107722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00" dirty="0">
                <a:solidFill>
                  <a:schemeClr val="bg1"/>
                </a:solidFill>
                <a:latin typeface="Montserrat" panose="000008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15F3F52-DC59-471F-9880-235A9AB84785}"/>
                </a:ext>
              </a:extLst>
            </p:cNvPr>
            <p:cNvSpPr txBox="1"/>
            <p:nvPr/>
          </p:nvSpPr>
          <p:spPr>
            <a:xfrm>
              <a:off x="7195181" y="2867267"/>
              <a:ext cx="826488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  <a:latin typeface="Montserrat" panose="00000800000000000000" pitchFamily="2" charset="0"/>
                </a:rPr>
                <a:t>PORT OF PORI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33AC64-8F1F-428F-BC44-732004967F1D}"/>
                </a:ext>
              </a:extLst>
            </p:cNvPr>
            <p:cNvSpPr txBox="1"/>
            <p:nvPr/>
          </p:nvSpPr>
          <p:spPr>
            <a:xfrm>
              <a:off x="6814674" y="4870156"/>
              <a:ext cx="793751" cy="107722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00" dirty="0">
                <a:solidFill>
                  <a:schemeClr val="bg1"/>
                </a:solidFill>
                <a:latin typeface="Montserrat" panose="00000800000000000000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7FC849E-E98F-4F01-8AFA-4D07889E04AC}"/>
                </a:ext>
              </a:extLst>
            </p:cNvPr>
            <p:cNvSpPr txBox="1"/>
            <p:nvPr/>
          </p:nvSpPr>
          <p:spPr>
            <a:xfrm>
              <a:off x="6778784" y="4784832"/>
              <a:ext cx="957910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  <a:latin typeface="Montserrat" panose="00000800000000000000" pitchFamily="2" charset="0"/>
                </a:rPr>
                <a:t>PORT OF RAUMA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8C4E972-908C-44EA-B1DC-63ECE58D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46" y="365916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/>
              <a:t>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47545-03B7-4918-A9CE-92B291237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29" y="2171699"/>
            <a:ext cx="5194300" cy="4005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Satakunta</a:t>
            </a:r>
            <a:r>
              <a:rPr lang="en-US" sz="1800" dirty="0"/>
              <a:t> has excellent transport connections both abroad and to other parts of Finland.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EC58C4-0501-4E4A-A325-CE647A7F2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9" t="31666" b="19861"/>
          <a:stretch/>
        </p:blipFill>
        <p:spPr>
          <a:xfrm>
            <a:off x="1583781" y="3992939"/>
            <a:ext cx="759645" cy="822022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E58EEE-2651-49B5-885F-E85B68777B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9" t="31666" b="19861"/>
          <a:stretch/>
        </p:blipFill>
        <p:spPr>
          <a:xfrm>
            <a:off x="1091809" y="3474183"/>
            <a:ext cx="759645" cy="822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823C8A-6CBA-4740-905E-CD1142888F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4" t="32083" r="32109" b="18195"/>
          <a:stretch/>
        </p:blipFill>
        <p:spPr>
          <a:xfrm>
            <a:off x="1161902" y="5264838"/>
            <a:ext cx="930846" cy="8220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025CED-5DD3-4ACC-A855-0EE580797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9" t="31945" r="71641" b="20417"/>
          <a:stretch/>
        </p:blipFill>
        <p:spPr>
          <a:xfrm>
            <a:off x="4040019" y="3591435"/>
            <a:ext cx="705872" cy="822023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06B9A32-949A-4726-A78F-A24D9C58D2BA}"/>
              </a:ext>
            </a:extLst>
          </p:cNvPr>
          <p:cNvSpPr txBox="1">
            <a:spLocks/>
          </p:cNvSpPr>
          <p:nvPr/>
        </p:nvSpPr>
        <p:spPr>
          <a:xfrm>
            <a:off x="2092748" y="3517906"/>
            <a:ext cx="4667501" cy="2594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2 PORTS		</a:t>
            </a: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RAILWAYS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AIRPORT	</a:t>
            </a: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HIGHWAYS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E429BF-8C19-4D91-8025-EE7AFB849A35}"/>
              </a:ext>
            </a:extLst>
          </p:cNvPr>
          <p:cNvGrpSpPr/>
          <p:nvPr/>
        </p:nvGrpSpPr>
        <p:grpSpPr>
          <a:xfrm>
            <a:off x="4018247" y="5050173"/>
            <a:ext cx="783244" cy="1036687"/>
            <a:chOff x="3897270" y="5115151"/>
            <a:chExt cx="817261" cy="103668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092793-A6A7-4B05-B122-033C521DB152}"/>
                </a:ext>
              </a:extLst>
            </p:cNvPr>
            <p:cNvSpPr/>
            <p:nvPr/>
          </p:nvSpPr>
          <p:spPr>
            <a:xfrm>
              <a:off x="4345489" y="5881838"/>
              <a:ext cx="271475" cy="27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lIns="36000" tIns="36000" rIns="36000" b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23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C9B26AC-39F5-47D4-A009-CC56BE569FD7}"/>
                </a:ext>
              </a:extLst>
            </p:cNvPr>
            <p:cNvSpPr/>
            <p:nvPr/>
          </p:nvSpPr>
          <p:spPr>
            <a:xfrm>
              <a:off x="3897270" y="5115151"/>
              <a:ext cx="271475" cy="27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lIns="36000" tIns="36000" rIns="36000" b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9D55D61-6DBD-4EAC-89E3-01B7ADCB0497}"/>
                </a:ext>
              </a:extLst>
            </p:cNvPr>
            <p:cNvSpPr/>
            <p:nvPr/>
          </p:nvSpPr>
          <p:spPr>
            <a:xfrm>
              <a:off x="4074016" y="5522307"/>
              <a:ext cx="271475" cy="27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lIns="36000" tIns="36000" rIns="36000" b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7A936-104B-4325-A7D4-0B3870DFD748}"/>
                </a:ext>
              </a:extLst>
            </p:cNvPr>
            <p:cNvSpPr/>
            <p:nvPr/>
          </p:nvSpPr>
          <p:spPr>
            <a:xfrm>
              <a:off x="4443056" y="5550154"/>
              <a:ext cx="271475" cy="27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lIns="36000" tIns="36000" rIns="36000" b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AB72F31-58B1-4079-84F6-A10696512013}"/>
                </a:ext>
              </a:extLst>
            </p:cNvPr>
            <p:cNvSpPr/>
            <p:nvPr/>
          </p:nvSpPr>
          <p:spPr>
            <a:xfrm>
              <a:off x="4265532" y="5190623"/>
              <a:ext cx="271475" cy="27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lIns="36000" tIns="36000" rIns="36000" b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8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E5AFED4-3392-4616-B606-24D924906A37}"/>
              </a:ext>
            </a:extLst>
          </p:cNvPr>
          <p:cNvCxnSpPr>
            <a:cxnSpLocks/>
          </p:cNvCxnSpPr>
          <p:nvPr/>
        </p:nvCxnSpPr>
        <p:spPr>
          <a:xfrm>
            <a:off x="811947" y="1601242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26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6CE43A-D588-4C0A-80F6-BC4175866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B78EB9-4F65-4180-96A7-F6078C322050}"/>
              </a:ext>
            </a:extLst>
          </p:cNvPr>
          <p:cNvSpPr/>
          <p:nvPr/>
        </p:nvSpPr>
        <p:spPr>
          <a:xfrm>
            <a:off x="6666704" y="0"/>
            <a:ext cx="49244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7AE75-C379-431F-8914-905B3D281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600" y="975050"/>
            <a:ext cx="4924425" cy="1164306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Pori Airport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4AE4B-0B63-45C8-89EB-D73EF8067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240" y="2771575"/>
            <a:ext cx="3533352" cy="27443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Pori Airport has a regular connection to Helsinki serving passenger traffic.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dirty="0"/>
              <a:t>Additionally, being home to the Finnish Aviation Academy, the airport is the most important flight training center in the Finland.</a:t>
            </a:r>
            <a:endParaRPr lang="fi-FI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DBCB1-739E-48CB-B7BD-A959F2779659}"/>
              </a:ext>
            </a:extLst>
          </p:cNvPr>
          <p:cNvCxnSpPr>
            <a:cxnSpLocks/>
          </p:cNvCxnSpPr>
          <p:nvPr/>
        </p:nvCxnSpPr>
        <p:spPr>
          <a:xfrm>
            <a:off x="8470937" y="213357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EC5896-8719-4C9D-B107-A160931EA0E1}"/>
              </a:ext>
            </a:extLst>
          </p:cNvPr>
          <p:cNvGrpSpPr/>
          <p:nvPr/>
        </p:nvGrpSpPr>
        <p:grpSpPr>
          <a:xfrm>
            <a:off x="6762615" y="5341706"/>
            <a:ext cx="1601582" cy="1601582"/>
            <a:chOff x="1506902" y="4483660"/>
            <a:chExt cx="908888" cy="90888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2B77BA-5091-4536-AA5C-822895138053}"/>
                </a:ext>
              </a:extLst>
            </p:cNvPr>
            <p:cNvSpPr/>
            <p:nvPr/>
          </p:nvSpPr>
          <p:spPr>
            <a:xfrm>
              <a:off x="1506902" y="4483660"/>
              <a:ext cx="908888" cy="9088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580E29C-3BF4-4DF8-B325-5B759F9F4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957" y="4652771"/>
              <a:ext cx="750778" cy="527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48B55-3421-4BCB-A76D-7DE7FFB31AC6}"/>
              </a:ext>
            </a:extLst>
          </p:cNvPr>
          <p:cNvGrpSpPr/>
          <p:nvPr/>
        </p:nvGrpSpPr>
        <p:grpSpPr>
          <a:xfrm>
            <a:off x="3773182" y="3195298"/>
            <a:ext cx="3533352" cy="3533352"/>
            <a:chOff x="3270780" y="3058066"/>
            <a:chExt cx="3533352" cy="353335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396B9F-25CB-402B-BA7F-993699CE6E77}"/>
                </a:ext>
              </a:extLst>
            </p:cNvPr>
            <p:cNvSpPr/>
            <p:nvPr/>
          </p:nvSpPr>
          <p:spPr>
            <a:xfrm>
              <a:off x="3270780" y="3058066"/>
              <a:ext cx="3533352" cy="35333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F21806-61B8-4997-9CE8-CA8BB006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9" t="4806" r="23987" b="3887"/>
            <a:stretch/>
          </p:blipFill>
          <p:spPr>
            <a:xfrm>
              <a:off x="3300030" y="3093831"/>
              <a:ext cx="3474851" cy="3461822"/>
            </a:xfrm>
            <a:prstGeom prst="ellipse">
              <a:avLst/>
            </a:prstGeom>
          </p:spPr>
        </p:pic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1E122A99-1BC8-4839-9C18-E2A5BF87D7AA}"/>
                </a:ext>
              </a:extLst>
            </p:cNvPr>
            <p:cNvSpPr txBox="1">
              <a:spLocks/>
            </p:cNvSpPr>
            <p:nvPr/>
          </p:nvSpPr>
          <p:spPr>
            <a:xfrm>
              <a:off x="3973668" y="3985061"/>
              <a:ext cx="2131166" cy="16793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45 min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flight time between Pori and Helsinki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998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DA59-AAF0-4209-9AC8-E60301DEC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" r="11586"/>
          <a:stretch/>
        </p:blipFill>
        <p:spPr>
          <a:xfrm>
            <a:off x="590175" y="3743505"/>
            <a:ext cx="3316473" cy="2209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135732-CE58-4EC4-873D-2644A51B7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r="15571"/>
          <a:stretch/>
        </p:blipFill>
        <p:spPr>
          <a:xfrm>
            <a:off x="4434623" y="3743506"/>
            <a:ext cx="3317994" cy="2209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7D8F89-0AA5-4DE7-9DC9-5A38A84D87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6" r="8202"/>
          <a:stretch/>
        </p:blipFill>
        <p:spPr>
          <a:xfrm>
            <a:off x="8280592" y="3743505"/>
            <a:ext cx="3303573" cy="2209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04698-C8C1-487F-BF4A-06EFEEF3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639"/>
            <a:ext cx="12192000" cy="227268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Continuous Improvements to</a:t>
            </a:r>
            <a:br>
              <a:rPr lang="en-US" sz="6000" dirty="0"/>
            </a:br>
            <a:r>
              <a:rPr lang="en-US" sz="6000" dirty="0"/>
              <a:t>Rail and Road Network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7F974F8-8621-4D90-9BDD-E263AA74FF73}"/>
              </a:ext>
            </a:extLst>
          </p:cNvPr>
          <p:cNvSpPr txBox="1">
            <a:spLocks/>
          </p:cNvSpPr>
          <p:nvPr/>
        </p:nvSpPr>
        <p:spPr>
          <a:xfrm>
            <a:off x="649224" y="2901543"/>
            <a:ext cx="3200400" cy="711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Digirail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F65452FA-A638-4134-BE67-C60352451362}"/>
              </a:ext>
            </a:extLst>
          </p:cNvPr>
          <p:cNvSpPr txBox="1">
            <a:spLocks/>
          </p:cNvSpPr>
          <p:nvPr/>
        </p:nvSpPr>
        <p:spPr>
          <a:xfrm>
            <a:off x="4498848" y="2901543"/>
            <a:ext cx="3200400" cy="7132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Pori-Rauma &amp; Highway 8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2749A37-6904-4F97-BA52-E4B347A15618}"/>
              </a:ext>
            </a:extLst>
          </p:cNvPr>
          <p:cNvSpPr txBox="1">
            <a:spLocks/>
          </p:cNvSpPr>
          <p:nvPr/>
        </p:nvSpPr>
        <p:spPr>
          <a:xfrm>
            <a:off x="8300987" y="2901543"/>
            <a:ext cx="3283178" cy="7132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Mäntyluoto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Tahkoluoto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113F9F-1E32-401E-879C-7FEC5D327C46}"/>
              </a:ext>
            </a:extLst>
          </p:cNvPr>
          <p:cNvCxnSpPr>
            <a:cxnSpLocks/>
          </p:cNvCxnSpPr>
          <p:nvPr/>
        </p:nvCxnSpPr>
        <p:spPr>
          <a:xfrm>
            <a:off x="5445125" y="236443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02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BF20-27E7-45B8-8904-20AA5F49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84" y="414552"/>
            <a:ext cx="3909966" cy="1325563"/>
          </a:xfrm>
        </p:spPr>
        <p:txBody>
          <a:bodyPr/>
          <a:lstStyle/>
          <a:p>
            <a:pPr algn="ctr"/>
            <a:r>
              <a:rPr lang="en-US" dirty="0" err="1"/>
              <a:t>Digirail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98D06-E278-4878-B2A1-FC3DFF6C4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788" y="2244681"/>
            <a:ext cx="4374958" cy="370388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The aim of the project is to modernize the Finnish railway system by utilizing </a:t>
            </a:r>
            <a:r>
              <a:rPr lang="en-US" dirty="0" err="1"/>
              <a:t>digitalisation</a:t>
            </a:r>
            <a:r>
              <a:rPr lang="en-US" dirty="0"/>
              <a:t> and modern technology.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reform of will be based on </a:t>
            </a:r>
            <a:r>
              <a:rPr lang="en-US" b="1" dirty="0"/>
              <a:t>ERTMS</a:t>
            </a:r>
            <a:r>
              <a:rPr lang="en-US" dirty="0"/>
              <a:t>, the European Rail Traffic Management System, which is based on radio network technology.</a:t>
            </a:r>
            <a:br>
              <a:rPr lang="en-US" dirty="0"/>
            </a:br>
            <a:endParaRPr lang="fi-FI" dirty="0"/>
          </a:p>
          <a:p>
            <a:pPr marL="0" indent="0" algn="ctr">
              <a:buNone/>
            </a:pPr>
            <a:r>
              <a:rPr lang="fi-FI" dirty="0" err="1"/>
              <a:t>Benefits</a:t>
            </a:r>
            <a:r>
              <a:rPr lang="fi-FI" dirty="0"/>
              <a:t>:</a:t>
            </a:r>
          </a:p>
          <a:p>
            <a:pPr marL="0" indent="0" algn="ctr">
              <a:buNone/>
            </a:pPr>
            <a:r>
              <a:rPr lang="fi-FI" b="1" dirty="0"/>
              <a:t>30% </a:t>
            </a:r>
            <a:r>
              <a:rPr lang="fi-FI" b="1" dirty="0" err="1"/>
              <a:t>higher</a:t>
            </a:r>
            <a:r>
              <a:rPr lang="fi-FI" b="1" dirty="0"/>
              <a:t> </a:t>
            </a:r>
            <a:r>
              <a:rPr lang="fi-FI" b="1" dirty="0" err="1"/>
              <a:t>rail</a:t>
            </a:r>
            <a:r>
              <a:rPr lang="fi-FI" b="1" dirty="0"/>
              <a:t> </a:t>
            </a:r>
            <a:r>
              <a:rPr lang="fi-FI" b="1" dirty="0" err="1"/>
              <a:t>capacity</a:t>
            </a:r>
            <a:endParaRPr lang="fi-FI" b="1" dirty="0"/>
          </a:p>
          <a:p>
            <a:pPr marL="0" indent="0" algn="ctr">
              <a:buNone/>
            </a:pPr>
            <a:r>
              <a:rPr lang="fi-FI" b="1" dirty="0"/>
              <a:t>More </a:t>
            </a:r>
            <a:r>
              <a:rPr lang="fi-FI" b="1" dirty="0" err="1"/>
              <a:t>environment-friendly</a:t>
            </a:r>
            <a:endParaRPr lang="fi-FI" b="1" dirty="0"/>
          </a:p>
          <a:p>
            <a:pPr marL="0" indent="0" algn="ctr">
              <a:buNone/>
            </a:pPr>
            <a:r>
              <a:rPr lang="fi-FI" b="1" dirty="0" err="1"/>
              <a:t>Better</a:t>
            </a:r>
            <a:r>
              <a:rPr lang="fi-FI" b="1" dirty="0"/>
              <a:t> </a:t>
            </a:r>
            <a:r>
              <a:rPr lang="fi-FI" b="1" dirty="0" err="1"/>
              <a:t>safety</a:t>
            </a:r>
            <a:endParaRPr lang="fi-FI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729F28-6EC2-4199-BA64-F56E11D59CC1}"/>
              </a:ext>
            </a:extLst>
          </p:cNvPr>
          <p:cNvCxnSpPr>
            <a:cxnSpLocks/>
          </p:cNvCxnSpPr>
          <p:nvPr/>
        </p:nvCxnSpPr>
        <p:spPr>
          <a:xfrm>
            <a:off x="2085392" y="159034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989F2D6-2F53-413E-804B-899541D81904}"/>
              </a:ext>
            </a:extLst>
          </p:cNvPr>
          <p:cNvSpPr/>
          <p:nvPr/>
        </p:nvSpPr>
        <p:spPr>
          <a:xfrm>
            <a:off x="6940886" y="1203987"/>
            <a:ext cx="4665474" cy="46654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Tampere-Pori-Rauma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lang="en-US" sz="500" dirty="0">
                <a:solidFill>
                  <a:prstClr val="white"/>
                </a:solidFill>
                <a:latin typeface="Garamond" panose="02020404030301010803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will serve as a pilot track during 2025-2026 and is thus Finland's first track section where the new system will be introduced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0DF177-3B67-4D82-A2D3-D15DBA32B7E0}"/>
              </a:ext>
            </a:extLst>
          </p:cNvPr>
          <p:cNvGrpSpPr/>
          <p:nvPr/>
        </p:nvGrpSpPr>
        <p:grpSpPr>
          <a:xfrm>
            <a:off x="4803783" y="846931"/>
            <a:ext cx="3274702" cy="5672014"/>
            <a:chOff x="9700252" y="1027906"/>
            <a:chExt cx="3274702" cy="567201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96EB37-6242-4A6F-9666-514F3BDEF1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00252" y="1027906"/>
              <a:ext cx="3274702" cy="5672014"/>
              <a:chOff x="3629115" y="103781"/>
              <a:chExt cx="3959423" cy="68580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A7E76A9-5588-4B8D-B23E-165425C3D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9115" y="103781"/>
                <a:ext cx="3959423" cy="685800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7B97550-85AE-4175-A2D5-E4A8A7CC11B1}"/>
                  </a:ext>
                </a:extLst>
              </p:cNvPr>
              <p:cNvGrpSpPr/>
              <p:nvPr/>
            </p:nvGrpSpPr>
            <p:grpSpPr>
              <a:xfrm>
                <a:off x="4326255" y="5743575"/>
                <a:ext cx="762000" cy="297738"/>
                <a:chOff x="4335780" y="5715000"/>
                <a:chExt cx="762000" cy="297738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5F688E9C-3104-4BBF-96C2-93E9AAFED46C}"/>
                    </a:ext>
                  </a:extLst>
                </p:cNvPr>
                <p:cNvSpPr/>
                <p:nvPr/>
              </p:nvSpPr>
              <p:spPr>
                <a:xfrm>
                  <a:off x="4335780" y="5829294"/>
                  <a:ext cx="762000" cy="183444"/>
                </a:xfrm>
                <a:custGeom>
                  <a:avLst/>
                  <a:gdLst>
                    <a:gd name="connsiteX0" fmla="*/ 0 w 762000"/>
                    <a:gd name="connsiteY0" fmla="*/ 175266 h 183444"/>
                    <a:gd name="connsiteX1" fmla="*/ 243840 w 762000"/>
                    <a:gd name="connsiteY1" fmla="*/ 160026 h 183444"/>
                    <a:gd name="connsiteX2" fmla="*/ 289560 w 762000"/>
                    <a:gd name="connsiteY2" fmla="*/ 137166 h 183444"/>
                    <a:gd name="connsiteX3" fmla="*/ 335280 w 762000"/>
                    <a:gd name="connsiteY3" fmla="*/ 114306 h 183444"/>
                    <a:gd name="connsiteX4" fmla="*/ 434340 w 762000"/>
                    <a:gd name="connsiteY4" fmla="*/ 106686 h 183444"/>
                    <a:gd name="connsiteX5" fmla="*/ 502920 w 762000"/>
                    <a:gd name="connsiteY5" fmla="*/ 53346 h 183444"/>
                    <a:gd name="connsiteX6" fmla="*/ 541020 w 762000"/>
                    <a:gd name="connsiteY6" fmla="*/ 22866 h 183444"/>
                    <a:gd name="connsiteX7" fmla="*/ 708660 w 762000"/>
                    <a:gd name="connsiteY7" fmla="*/ 15246 h 183444"/>
                    <a:gd name="connsiteX8" fmla="*/ 762000 w 762000"/>
                    <a:gd name="connsiteY8" fmla="*/ 6 h 183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2000" h="183444">
                      <a:moveTo>
                        <a:pt x="0" y="175266"/>
                      </a:moveTo>
                      <a:cubicBezTo>
                        <a:pt x="81280" y="170186"/>
                        <a:pt x="176079" y="205200"/>
                        <a:pt x="243840" y="160026"/>
                      </a:cubicBezTo>
                      <a:cubicBezTo>
                        <a:pt x="309354" y="116350"/>
                        <a:pt x="226464" y="168714"/>
                        <a:pt x="289560" y="137166"/>
                      </a:cubicBezTo>
                      <a:cubicBezTo>
                        <a:pt x="312250" y="125821"/>
                        <a:pt x="309743" y="117498"/>
                        <a:pt x="335280" y="114306"/>
                      </a:cubicBezTo>
                      <a:cubicBezTo>
                        <a:pt x="368142" y="110198"/>
                        <a:pt x="401320" y="109226"/>
                        <a:pt x="434340" y="106686"/>
                      </a:cubicBezTo>
                      <a:cubicBezTo>
                        <a:pt x="469437" y="94987"/>
                        <a:pt x="473549" y="97403"/>
                        <a:pt x="502920" y="53346"/>
                      </a:cubicBezTo>
                      <a:cubicBezTo>
                        <a:pt x="516198" y="33429"/>
                        <a:pt x="515100" y="24940"/>
                        <a:pt x="541020" y="22866"/>
                      </a:cubicBezTo>
                      <a:cubicBezTo>
                        <a:pt x="596780" y="18405"/>
                        <a:pt x="652780" y="17786"/>
                        <a:pt x="708660" y="15246"/>
                      </a:cubicBezTo>
                      <a:cubicBezTo>
                        <a:pt x="756790" y="-797"/>
                        <a:pt x="738316" y="6"/>
                        <a:pt x="762000" y="6"/>
                      </a:cubicBezTo>
                    </a:path>
                  </a:pathLst>
                </a:cu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C809DB0D-8E7F-4B10-A758-CB972F958CB2}"/>
                    </a:ext>
                  </a:extLst>
                </p:cNvPr>
                <p:cNvSpPr/>
                <p:nvPr/>
              </p:nvSpPr>
              <p:spPr>
                <a:xfrm>
                  <a:off x="4396739" y="5715000"/>
                  <a:ext cx="204519" cy="247644"/>
                </a:xfrm>
                <a:custGeom>
                  <a:avLst/>
                  <a:gdLst>
                    <a:gd name="connsiteX0" fmla="*/ 0 w 190500"/>
                    <a:gd name="connsiteY0" fmla="*/ 0 h 228600"/>
                    <a:gd name="connsiteX1" fmla="*/ 38100 w 190500"/>
                    <a:gd name="connsiteY1" fmla="*/ 22860 h 228600"/>
                    <a:gd name="connsiteX2" fmla="*/ 68580 w 190500"/>
                    <a:gd name="connsiteY2" fmla="*/ 68580 h 228600"/>
                    <a:gd name="connsiteX3" fmla="*/ 91440 w 190500"/>
                    <a:gd name="connsiteY3" fmla="*/ 144780 h 228600"/>
                    <a:gd name="connsiteX4" fmla="*/ 106680 w 190500"/>
                    <a:gd name="connsiteY4" fmla="*/ 167640 h 228600"/>
                    <a:gd name="connsiteX5" fmla="*/ 152400 w 190500"/>
                    <a:gd name="connsiteY5" fmla="*/ 190500 h 228600"/>
                    <a:gd name="connsiteX6" fmla="*/ 167640 w 190500"/>
                    <a:gd name="connsiteY6" fmla="*/ 213360 h 228600"/>
                    <a:gd name="connsiteX7" fmla="*/ 190500 w 190500"/>
                    <a:gd name="connsiteY7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500" h="228600">
                      <a:moveTo>
                        <a:pt x="0" y="0"/>
                      </a:moveTo>
                      <a:cubicBezTo>
                        <a:pt x="12700" y="7620"/>
                        <a:pt x="27627" y="12387"/>
                        <a:pt x="38100" y="22860"/>
                      </a:cubicBezTo>
                      <a:cubicBezTo>
                        <a:pt x="51052" y="35812"/>
                        <a:pt x="68580" y="68580"/>
                        <a:pt x="68580" y="68580"/>
                      </a:cubicBezTo>
                      <a:cubicBezTo>
                        <a:pt x="72840" y="85618"/>
                        <a:pt x="84019" y="133649"/>
                        <a:pt x="91440" y="144780"/>
                      </a:cubicBezTo>
                      <a:cubicBezTo>
                        <a:pt x="96520" y="152400"/>
                        <a:pt x="100204" y="161164"/>
                        <a:pt x="106680" y="167640"/>
                      </a:cubicBezTo>
                      <a:cubicBezTo>
                        <a:pt x="121452" y="182412"/>
                        <a:pt x="133807" y="184302"/>
                        <a:pt x="152400" y="190500"/>
                      </a:cubicBezTo>
                      <a:cubicBezTo>
                        <a:pt x="157480" y="198120"/>
                        <a:pt x="161164" y="206884"/>
                        <a:pt x="167640" y="213360"/>
                      </a:cubicBezTo>
                      <a:cubicBezTo>
                        <a:pt x="174116" y="219836"/>
                        <a:pt x="190500" y="228600"/>
                        <a:pt x="190500" y="228600"/>
                      </a:cubicBezTo>
                    </a:path>
                  </a:pathLst>
                </a:custGeom>
                <a:solidFill>
                  <a:schemeClr val="tx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F2666B8-B1A5-431B-88E6-A80438BB715C}"/>
                  </a:ext>
                </a:extLst>
              </p:cNvPr>
              <p:cNvSpPr/>
              <p:nvPr/>
            </p:nvSpPr>
            <p:spPr>
              <a:xfrm>
                <a:off x="4406265" y="5772144"/>
                <a:ext cx="126000" cy="12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EAD10F7-E893-4D4C-A3F7-9345EA20030D}"/>
                  </a:ext>
                </a:extLst>
              </p:cNvPr>
              <p:cNvSpPr/>
              <p:nvPr/>
            </p:nvSpPr>
            <p:spPr>
              <a:xfrm>
                <a:off x="4291830" y="5991219"/>
                <a:ext cx="126000" cy="12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0A8B29B-8C25-44F0-A958-1F35EECEE6AC}"/>
                  </a:ext>
                </a:extLst>
              </p:cNvPr>
              <p:cNvSpPr/>
              <p:nvPr/>
            </p:nvSpPr>
            <p:spPr>
              <a:xfrm>
                <a:off x="5025255" y="5808075"/>
                <a:ext cx="126000" cy="12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4EB0C7-E928-4D15-AAEE-EC0F5526AB80}"/>
                </a:ext>
              </a:extLst>
            </p:cNvPr>
            <p:cNvSpPr txBox="1"/>
            <p:nvPr/>
          </p:nvSpPr>
          <p:spPr>
            <a:xfrm>
              <a:off x="10286367" y="538990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PORI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59ECD5-C0AE-4272-9C80-88A5CBFFDCCB}"/>
                </a:ext>
              </a:extLst>
            </p:cNvPr>
            <p:cNvSpPr txBox="1"/>
            <p:nvPr/>
          </p:nvSpPr>
          <p:spPr>
            <a:xfrm>
              <a:off x="10194704" y="5944873"/>
              <a:ext cx="988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RAUMA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81752B-A075-4408-8391-CCF6CA2E785F}"/>
                </a:ext>
              </a:extLst>
            </p:cNvPr>
            <p:cNvSpPr txBox="1"/>
            <p:nvPr/>
          </p:nvSpPr>
          <p:spPr>
            <a:xfrm>
              <a:off x="10940158" y="5602247"/>
              <a:ext cx="1249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TAMPERE</a:t>
              </a:r>
            </a:p>
          </p:txBody>
        </p:sp>
      </p:grpSp>
      <p:pic>
        <p:nvPicPr>
          <p:cNvPr id="20" name="Picture 2" descr="Digirail">
            <a:extLst>
              <a:ext uri="{FF2B5EF4-FFF2-40B4-BE49-F238E27FC236}">
                <a16:creationId xmlns:a16="http://schemas.microsoft.com/office/drawing/2014/main" id="{D19EF442-BBA7-471B-A2F6-F462E08D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88" y="5012576"/>
            <a:ext cx="854700" cy="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854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8B58-D96E-401A-9143-D9154891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97151"/>
            <a:ext cx="5513173" cy="1325563"/>
          </a:xfrm>
        </p:spPr>
        <p:txBody>
          <a:bodyPr/>
          <a:lstStyle/>
          <a:p>
            <a:r>
              <a:rPr lang="en-US" dirty="0"/>
              <a:t>Pori-Rauma Track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0DBB9-C251-425B-B2E9-DC9350F72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427" y="2466545"/>
            <a:ext cx="5328657" cy="3694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Highway 8 is significant for the entire Finnish economy. Almost 30% of the value of Finnish exports of goods is produced in the clusters along it.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aim is to make the highway safer, faster and more environmentally friendly for both freight transport and commuting.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One significant step in this direction is </a:t>
            </a:r>
            <a:r>
              <a:rPr lang="en-US" b="1" dirty="0"/>
              <a:t>the development of the </a:t>
            </a:r>
            <a:r>
              <a:rPr lang="en-US" b="1" dirty="0" err="1"/>
              <a:t>Eurajoki</a:t>
            </a:r>
            <a:r>
              <a:rPr lang="en-US" b="1" dirty="0"/>
              <a:t> downtown area</a:t>
            </a:r>
            <a:r>
              <a:rPr lang="en-US" dirty="0"/>
              <a:t>. The intersection is one of the bottlenecks on Highway 8, but with the investment starting in 2021, traffic will be smoother and travel times will be shortened.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0C513-75A4-4BA5-BE99-04F635AE2C9C}"/>
              </a:ext>
            </a:extLst>
          </p:cNvPr>
          <p:cNvSpPr/>
          <p:nvPr/>
        </p:nvSpPr>
        <p:spPr>
          <a:xfrm>
            <a:off x="958632" y="3365092"/>
            <a:ext cx="4753766" cy="2795756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AC50FB-FD26-40AA-AC9C-2654F474D311}"/>
              </a:ext>
            </a:extLst>
          </p:cNvPr>
          <p:cNvGrpSpPr/>
          <p:nvPr/>
        </p:nvGrpSpPr>
        <p:grpSpPr>
          <a:xfrm>
            <a:off x="3207424" y="3898250"/>
            <a:ext cx="2131166" cy="2043124"/>
            <a:chOff x="1220781" y="3751843"/>
            <a:chExt cx="2131166" cy="20431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E9AAA8-AEF7-45C5-80FF-88C32AD73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8" t="2642" r="23987" b="2342"/>
            <a:stretch/>
          </p:blipFill>
          <p:spPr>
            <a:xfrm>
              <a:off x="1288436" y="3751843"/>
              <a:ext cx="2001796" cy="2043124"/>
            </a:xfrm>
            <a:prstGeom prst="ellipse">
              <a:avLst/>
            </a:prstGeom>
          </p:spPr>
        </p:pic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293E737F-6BA0-481A-9113-61B5C5492AD2}"/>
                </a:ext>
              </a:extLst>
            </p:cNvPr>
            <p:cNvSpPr txBox="1">
              <a:spLocks/>
            </p:cNvSpPr>
            <p:nvPr/>
          </p:nvSpPr>
          <p:spPr>
            <a:xfrm>
              <a:off x="1220781" y="4248894"/>
              <a:ext cx="2131166" cy="9682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atin typeface="Garamond" panose="02020404030301010803"/>
                </a:rPr>
                <a:t>30</a:t>
              </a:r>
              <a:r>
                <a:rPr lang="en-US" sz="2400" dirty="0">
                  <a:latin typeface="Garamond" panose="02020404030301010803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min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lang="en-US" sz="1800" dirty="0">
                  <a:latin typeface="Garamond" panose="02020404030301010803"/>
                </a:rPr>
                <a:t>Pori-Rauma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6245D3-D643-49BA-BD20-3DC63D8E1E26}"/>
              </a:ext>
            </a:extLst>
          </p:cNvPr>
          <p:cNvGrpSpPr/>
          <p:nvPr/>
        </p:nvGrpSpPr>
        <p:grpSpPr>
          <a:xfrm>
            <a:off x="1085951" y="4050151"/>
            <a:ext cx="2131166" cy="1739322"/>
            <a:chOff x="3520365" y="3903744"/>
            <a:chExt cx="2131166" cy="173932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40BBE5-16EC-475F-8B32-77DE826B9E63}"/>
                </a:ext>
              </a:extLst>
            </p:cNvPr>
            <p:cNvGrpSpPr/>
            <p:nvPr/>
          </p:nvGrpSpPr>
          <p:grpSpPr>
            <a:xfrm>
              <a:off x="3897083" y="3903744"/>
              <a:ext cx="1377731" cy="1739322"/>
              <a:chOff x="4155403" y="4230274"/>
              <a:chExt cx="1377731" cy="173932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00EEDC8-8F6C-4905-BA9D-5FDAAEA7F4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30" t="7483" r="31081" b="7483"/>
              <a:stretch/>
            </p:blipFill>
            <p:spPr>
              <a:xfrm>
                <a:off x="4155403" y="4230274"/>
                <a:ext cx="1377731" cy="1739322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CC78303-1FEE-47E6-928F-37BC95C98E08}"/>
                  </a:ext>
                </a:extLst>
              </p:cNvPr>
              <p:cNvSpPr/>
              <p:nvPr/>
            </p:nvSpPr>
            <p:spPr>
              <a:xfrm>
                <a:off x="4349578" y="4827373"/>
                <a:ext cx="395417" cy="48603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5C647FC-4893-4EA4-9BD2-6ACDA9D68801}"/>
                  </a:ext>
                </a:extLst>
              </p:cNvPr>
              <p:cNvSpPr/>
              <p:nvPr/>
            </p:nvSpPr>
            <p:spPr>
              <a:xfrm>
                <a:off x="4939170" y="4816513"/>
                <a:ext cx="395417" cy="48603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C9A5597-2A9F-46FC-A06E-B460143791BB}"/>
                  </a:ext>
                </a:extLst>
              </p:cNvPr>
              <p:cNvSpPr/>
              <p:nvPr/>
            </p:nvSpPr>
            <p:spPr>
              <a:xfrm>
                <a:off x="4748862" y="5011951"/>
                <a:ext cx="190308" cy="242838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8D42F5B4-7EE6-4916-9E9F-0186C81888CE}"/>
                </a:ext>
              </a:extLst>
            </p:cNvPr>
            <p:cNvSpPr txBox="1">
              <a:spLocks/>
            </p:cNvSpPr>
            <p:nvPr/>
          </p:nvSpPr>
          <p:spPr>
            <a:xfrm>
              <a:off x="3520365" y="4356441"/>
              <a:ext cx="2131166" cy="7202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chemeClr val="bg1"/>
                  </a:solidFill>
                  <a:latin typeface="Garamond" panose="02020404030301010803"/>
                </a:rPr>
                <a:t>4</a:t>
              </a:r>
              <a:r>
                <a:rPr lang="en-US" sz="2400" dirty="0">
                  <a:solidFill>
                    <a:schemeClr val="bg1"/>
                  </a:solidFill>
                  <a:latin typeface="Garamond" panose="02020404030301010803"/>
                </a:rPr>
                <a:t> </a:t>
              </a:r>
              <a:r>
                <a:rPr lang="en-US" sz="1800" dirty="0">
                  <a:solidFill>
                    <a:schemeClr val="bg1"/>
                  </a:solidFill>
                  <a:latin typeface="Garamond" panose="02020404030301010803"/>
                </a:rPr>
                <a:t>lanes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F229B2A-563C-419C-B0C8-16330F7086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/>
          <a:stretch/>
        </p:blipFill>
        <p:spPr>
          <a:xfrm>
            <a:off x="464289" y="697151"/>
            <a:ext cx="4753766" cy="279575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F25162-1365-4E46-98DB-53EC70BC3ED4}"/>
              </a:ext>
            </a:extLst>
          </p:cNvPr>
          <p:cNvCxnSpPr>
            <a:cxnSpLocks/>
          </p:cNvCxnSpPr>
          <p:nvPr/>
        </p:nvCxnSpPr>
        <p:spPr>
          <a:xfrm>
            <a:off x="6221701" y="186978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8BFD42A-64BA-4644-B138-F28A469040DD}"/>
              </a:ext>
            </a:extLst>
          </p:cNvPr>
          <p:cNvSpPr txBox="1"/>
          <p:nvPr/>
        </p:nvSpPr>
        <p:spPr>
          <a:xfrm>
            <a:off x="975108" y="3520503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AIMS: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8026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E298-D81E-4C5E-A2A8-EE77324F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Pori-</a:t>
            </a:r>
            <a:r>
              <a:rPr lang="en-US" dirty="0" err="1"/>
              <a:t>Mäntyluoto</a:t>
            </a:r>
            <a:r>
              <a:rPr lang="en-US" dirty="0"/>
              <a:t>-</a:t>
            </a:r>
            <a:r>
              <a:rPr lang="en-US" dirty="0" err="1"/>
              <a:t>Tahkoluoto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0B5C6-36F1-46F2-B316-E6F8CE89C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748" y="2141537"/>
            <a:ext cx="10200503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railway track from Pori to the ports of </a:t>
            </a:r>
            <a:r>
              <a:rPr lang="en-US" dirty="0" err="1"/>
              <a:t>Mäntyluoto</a:t>
            </a:r>
            <a:r>
              <a:rPr lang="en-US" dirty="0"/>
              <a:t> and </a:t>
            </a:r>
            <a:r>
              <a:rPr lang="en-US" dirty="0" err="1"/>
              <a:t>Tahkoluoto</a:t>
            </a:r>
            <a:r>
              <a:rPr lang="en-US" dirty="0"/>
              <a:t> will be electrified during 2020.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traffic on the track consists of transports from the port of </a:t>
            </a:r>
            <a:r>
              <a:rPr lang="en-US" dirty="0" err="1"/>
              <a:t>Mäntyluoto</a:t>
            </a:r>
            <a:r>
              <a:rPr lang="en-US" dirty="0"/>
              <a:t> to the metal cluster in </a:t>
            </a:r>
            <a:r>
              <a:rPr lang="en-US" dirty="0" err="1"/>
              <a:t>Harjavalta</a:t>
            </a:r>
            <a:r>
              <a:rPr lang="en-US" dirty="0"/>
              <a:t> and transports of metal between Pori and </a:t>
            </a:r>
            <a:r>
              <a:rPr lang="en-US" dirty="0" err="1"/>
              <a:t>Mäntyluoto</a:t>
            </a:r>
            <a:r>
              <a:rPr lang="en-US" dirty="0"/>
              <a:t>.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405072-EE7F-48D8-ADD7-54A5DFAFA62F}"/>
              </a:ext>
            </a:extLst>
          </p:cNvPr>
          <p:cNvGrpSpPr/>
          <p:nvPr/>
        </p:nvGrpSpPr>
        <p:grpSpPr>
          <a:xfrm>
            <a:off x="1814009" y="3760486"/>
            <a:ext cx="8563980" cy="2486140"/>
            <a:chOff x="1814010" y="3719297"/>
            <a:chExt cx="8563980" cy="2486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237570-E624-4A76-9996-C82FF5FA0FFF}"/>
                </a:ext>
              </a:extLst>
            </p:cNvPr>
            <p:cNvSpPr/>
            <p:nvPr/>
          </p:nvSpPr>
          <p:spPr>
            <a:xfrm>
              <a:off x="1814010" y="3719297"/>
              <a:ext cx="2486140" cy="24861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Better cost-effectiveness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EB6E715-EE2A-4C57-8378-5B7B4CA74969}"/>
                </a:ext>
              </a:extLst>
            </p:cNvPr>
            <p:cNvSpPr/>
            <p:nvPr/>
          </p:nvSpPr>
          <p:spPr>
            <a:xfrm>
              <a:off x="4852929" y="3719297"/>
              <a:ext cx="2486140" cy="24861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More competitive logistics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3DFDF0-331B-4834-9C51-81F175F7C201}"/>
                </a:ext>
              </a:extLst>
            </p:cNvPr>
            <p:cNvSpPr/>
            <p:nvPr/>
          </p:nvSpPr>
          <p:spPr>
            <a:xfrm>
              <a:off x="7891850" y="3719297"/>
              <a:ext cx="2486140" cy="24861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Less emissions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EC3093-420C-4C84-A1DF-4583F3338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08" t="6458" r="23647" b="4652"/>
            <a:stretch/>
          </p:blipFill>
          <p:spPr>
            <a:xfrm>
              <a:off x="8569811" y="3857470"/>
              <a:ext cx="1130218" cy="1104897"/>
            </a:xfrm>
            <a:prstGeom prst="ellipse">
              <a:avLst/>
            </a:prstGeom>
            <a:effectLst>
              <a:softEdge rad="3175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B05B83-6C24-4AFD-A7F1-51C7298BD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0" r="25541"/>
            <a:stretch/>
          </p:blipFill>
          <p:spPr>
            <a:xfrm>
              <a:off x="5767292" y="3993576"/>
              <a:ext cx="657413" cy="7559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147662-AFB7-4DE7-8498-BD2E768DB788}"/>
                </a:ext>
              </a:extLst>
            </p:cNvPr>
            <p:cNvSpPr txBox="1"/>
            <p:nvPr/>
          </p:nvSpPr>
          <p:spPr>
            <a:xfrm>
              <a:off x="2653426" y="4025197"/>
              <a:ext cx="8073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€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3A2EFE-EE66-44D1-BB21-9FAC95E2914F}"/>
                </a:ext>
              </a:extLst>
            </p:cNvPr>
            <p:cNvSpPr/>
            <p:nvPr/>
          </p:nvSpPr>
          <p:spPr>
            <a:xfrm>
              <a:off x="2697080" y="4053233"/>
              <a:ext cx="720000" cy="72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151D29-082B-47A4-B592-0BB85B08A087}"/>
              </a:ext>
            </a:extLst>
          </p:cNvPr>
          <p:cNvCxnSpPr>
            <a:cxnSpLocks/>
          </p:cNvCxnSpPr>
          <p:nvPr/>
        </p:nvCxnSpPr>
        <p:spPr>
          <a:xfrm>
            <a:off x="5445125" y="155554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81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8715F0-79D2-4797-B685-968051B35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5D76B-3D01-42DD-94BC-055789090D08}"/>
              </a:ext>
            </a:extLst>
          </p:cNvPr>
          <p:cNvSpPr/>
          <p:nvPr/>
        </p:nvSpPr>
        <p:spPr>
          <a:xfrm>
            <a:off x="1054100" y="0"/>
            <a:ext cx="43561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06099-CFF3-480C-988B-AFE13B90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02301"/>
            <a:ext cx="4800600" cy="1325563"/>
          </a:xfrm>
        </p:spPr>
        <p:txBody>
          <a:bodyPr>
            <a:normAutofit/>
          </a:bodyPr>
          <a:lstStyle/>
          <a:p>
            <a:pPr algn="ctr"/>
            <a:r>
              <a:rPr lang="fi-FI" sz="6000" dirty="0" err="1"/>
              <a:t>Ports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85357-0E62-4D96-8314-F3CE8E121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426" y="2434051"/>
            <a:ext cx="3877447" cy="19898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ports</a:t>
            </a:r>
            <a:r>
              <a:rPr lang="fi-FI" dirty="0"/>
              <a:t> in Satakunta, </a:t>
            </a:r>
            <a:r>
              <a:rPr lang="fi-FI" dirty="0" err="1"/>
              <a:t>one</a:t>
            </a:r>
            <a:r>
              <a:rPr lang="fi-FI" dirty="0"/>
              <a:t> in Pori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in Rauma.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among</a:t>
            </a:r>
            <a:r>
              <a:rPr lang="fi-FI" dirty="0"/>
              <a:t> </a:t>
            </a:r>
            <a:r>
              <a:rPr lang="fi-FI" dirty="0" err="1"/>
              <a:t>Finland’s</a:t>
            </a:r>
            <a:r>
              <a:rPr lang="fi-FI" dirty="0"/>
              <a:t> 10 </a:t>
            </a:r>
            <a:r>
              <a:rPr lang="fi-FI" dirty="0" err="1"/>
              <a:t>biggest</a:t>
            </a:r>
            <a:r>
              <a:rPr lang="fi-FI" dirty="0"/>
              <a:t> </a:t>
            </a:r>
            <a:r>
              <a:rPr lang="fi-FI" dirty="0" err="1"/>
              <a:t>ports</a:t>
            </a:r>
            <a:r>
              <a:rPr lang="fi-FI" dirty="0"/>
              <a:t> </a:t>
            </a:r>
            <a:r>
              <a:rPr lang="fi-FI" dirty="0" err="1"/>
              <a:t>measured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international</a:t>
            </a:r>
            <a:r>
              <a:rPr lang="fi-FI" dirty="0"/>
              <a:t> </a:t>
            </a:r>
            <a:r>
              <a:rPr lang="fi-FI" dirty="0" err="1"/>
              <a:t>freight</a:t>
            </a:r>
            <a:r>
              <a:rPr lang="fi-FI" dirty="0"/>
              <a:t> transport.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31E84F-6272-42D4-986A-EFE2D4524409}"/>
              </a:ext>
            </a:extLst>
          </p:cNvPr>
          <p:cNvCxnSpPr>
            <a:cxnSpLocks/>
          </p:cNvCxnSpPr>
          <p:nvPr/>
        </p:nvCxnSpPr>
        <p:spPr>
          <a:xfrm>
            <a:off x="2609075" y="182954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25A474-F667-4433-B206-6E87CE01F52F}"/>
              </a:ext>
            </a:extLst>
          </p:cNvPr>
          <p:cNvSpPr txBox="1"/>
          <p:nvPr/>
        </p:nvSpPr>
        <p:spPr>
          <a:xfrm>
            <a:off x="10860812" y="6642556"/>
            <a:ext cx="1330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Port of Rauma / Ari Ahlfors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15670E-0142-475B-ABE5-2FC24A098000}"/>
              </a:ext>
            </a:extLst>
          </p:cNvPr>
          <p:cNvGrpSpPr/>
          <p:nvPr/>
        </p:nvGrpSpPr>
        <p:grpSpPr>
          <a:xfrm>
            <a:off x="1678653" y="4668176"/>
            <a:ext cx="3106994" cy="1641999"/>
            <a:chOff x="1678653" y="4750556"/>
            <a:chExt cx="3106994" cy="16419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2650B6-1595-465D-B355-17DD33C793F1}"/>
                </a:ext>
              </a:extLst>
            </p:cNvPr>
            <p:cNvSpPr/>
            <p:nvPr/>
          </p:nvSpPr>
          <p:spPr>
            <a:xfrm>
              <a:off x="1678653" y="4750556"/>
              <a:ext cx="3106994" cy="1641999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B07EF0-A4D8-4A53-A3DF-C905E97EB381}"/>
                </a:ext>
              </a:extLst>
            </p:cNvPr>
            <p:cNvSpPr txBox="1"/>
            <p:nvPr/>
          </p:nvSpPr>
          <p:spPr>
            <a:xfrm>
              <a:off x="1678653" y="4921697"/>
              <a:ext cx="3106994" cy="129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fi-FI" b="1" dirty="0"/>
                <a:t>Great </a:t>
              </a:r>
              <a:r>
                <a:rPr lang="fi-FI" b="1" dirty="0" err="1"/>
                <a:t>locations</a:t>
              </a:r>
              <a:endParaRPr lang="fi-FI" b="1" dirty="0"/>
            </a:p>
            <a:p>
              <a:pPr marL="0" indent="0" algn="ctr">
                <a:lnSpc>
                  <a:spcPct val="150000"/>
                </a:lnSpc>
                <a:buNone/>
              </a:pPr>
              <a:r>
                <a:rPr lang="fi-FI" b="1" dirty="0" err="1"/>
                <a:t>Extensive</a:t>
              </a:r>
              <a:r>
                <a:rPr lang="fi-FI" b="1" dirty="0"/>
                <a:t> </a:t>
              </a:r>
              <a:r>
                <a:rPr lang="fi-FI" b="1" dirty="0" err="1"/>
                <a:t>rail</a:t>
              </a:r>
              <a:r>
                <a:rPr lang="fi-FI" b="1" dirty="0"/>
                <a:t> </a:t>
              </a:r>
              <a:r>
                <a:rPr lang="fi-FI" b="1" dirty="0" err="1"/>
                <a:t>network</a:t>
              </a:r>
              <a:endParaRPr lang="fi-FI" b="1" dirty="0"/>
            </a:p>
            <a:p>
              <a:pPr marL="0" indent="0" algn="ctr">
                <a:lnSpc>
                  <a:spcPct val="150000"/>
                </a:lnSpc>
                <a:buNone/>
              </a:pPr>
              <a:r>
                <a:rPr lang="fi-FI" b="1" dirty="0" err="1"/>
                <a:t>Favorable</a:t>
              </a:r>
              <a:r>
                <a:rPr lang="fi-FI" b="1" dirty="0"/>
                <a:t> ice </a:t>
              </a:r>
              <a:r>
                <a:rPr lang="fi-FI" b="1" dirty="0" err="1"/>
                <a:t>conditions</a:t>
              </a:r>
              <a:endParaRPr lang="fi-FI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285573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</TotalTime>
  <Words>1206</Words>
  <Application>Microsoft Office PowerPoint</Application>
  <PresentationFormat>Widescreen</PresentationFormat>
  <Paragraphs>170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Garamond</vt:lpstr>
      <vt:lpstr>Montserrat</vt:lpstr>
      <vt:lpstr>1_Office Theme</vt:lpstr>
      <vt:lpstr>LOGISTICS AND INFRASTRUCTURE</vt:lpstr>
      <vt:lpstr>PowerPoint Presentation</vt:lpstr>
      <vt:lpstr>Connections</vt:lpstr>
      <vt:lpstr>Pori Airport</vt:lpstr>
      <vt:lpstr>Continuous Improvements to Rail and Road Network</vt:lpstr>
      <vt:lpstr>Digirail</vt:lpstr>
      <vt:lpstr>Pori-Rauma Track</vt:lpstr>
      <vt:lpstr>Pori-Mäntyluoto-Tahkoluoto</vt:lpstr>
      <vt:lpstr>Ports</vt:lpstr>
      <vt:lpstr>Port of Pori</vt:lpstr>
      <vt:lpstr>Sustained Growth</vt:lpstr>
      <vt:lpstr>Answers to Future Needs</vt:lpstr>
      <vt:lpstr>Port of Rauma</vt:lpstr>
      <vt:lpstr>Significance for Finnish Freight Transport</vt:lpstr>
      <vt:lpstr>Investing in the Future</vt:lpstr>
      <vt:lpstr>PowerPoint Presentation</vt:lpstr>
      <vt:lpstr>Strong Export-Orientation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Logistics and Infrastructure</dc:title>
  <dc:creator>Laura Lappalainen</dc:creator>
  <cp:lastModifiedBy>Laura Lappalainen</cp:lastModifiedBy>
  <cp:revision>97</cp:revision>
  <dcterms:created xsi:type="dcterms:W3CDTF">2020-09-28T05:18:24Z</dcterms:created>
  <dcterms:modified xsi:type="dcterms:W3CDTF">2020-11-24T08:39:02Z</dcterms:modified>
</cp:coreProperties>
</file>